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7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9" r:id="rId3"/>
    <p:sldId id="261" r:id="rId4"/>
    <p:sldId id="297" r:id="rId5"/>
    <p:sldId id="263" r:id="rId6"/>
    <p:sldId id="301" r:id="rId7"/>
    <p:sldId id="314" r:id="rId8"/>
    <p:sldId id="308" r:id="rId9"/>
    <p:sldId id="315" r:id="rId10"/>
    <p:sldId id="323" r:id="rId11"/>
    <p:sldId id="324" r:id="rId12"/>
    <p:sldId id="322" r:id="rId13"/>
    <p:sldId id="320" r:id="rId14"/>
    <p:sldId id="325" r:id="rId15"/>
    <p:sldId id="321" r:id="rId16"/>
    <p:sldId id="285" r:id="rId17"/>
  </p:sldIdLst>
  <p:sldSz cx="9144000" cy="6858000" type="screen4x3"/>
  <p:notesSz cx="6797675" cy="99266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0651C3A-4460-11DB-9652-00E08161165F}">
  <a:tblStyle styleId="{08FB837D-C827-4EFA-A057-4D05807E0F7C}" styleName="Tematski slog 1 – poudarek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A061657D-809F-4083-96A5-B976F8FAD128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5940675A-B579-460E-94D1-54222C63F5DA}" styleName="Brez sloga, mreža tabele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38B1855-1B75-4FBE-930C-398BA8C253C6}" styleName="Tematski slog 2 – poudarek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62601" autoAdjust="0"/>
  </p:normalViewPr>
  <p:slideViewPr>
    <p:cSldViewPr snapToGrid="0">
      <p:cViewPr varScale="1">
        <p:scale>
          <a:sx n="70" d="100"/>
          <a:sy n="70" d="100"/>
        </p:scale>
        <p:origin x="2784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264"/>
    </p:cViewPr>
  </p:sorterViewPr>
  <p:notesViewPr>
    <p:cSldViewPr snapToGrid="0">
      <p:cViewPr>
        <p:scale>
          <a:sx n="70" d="100"/>
          <a:sy n="70" d="100"/>
        </p:scale>
        <p:origin x="4218" y="34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gu00nt02\OE\UD%20SDDVDO%20Oddelek%20za%20nepremicnine\PORO&#268;ILA\NUSZ\NUSZ%202024-vmesna%20poro&#269;ila\NUSZ%202010-2024%20FUR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l-S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sl-SI"/>
              <a:t>Višina odmerjenega NUSZ, št. izdanih odločb o odmeri NUSZ in št. vloženih pritožb za leta od 2015 do 2024 (vir: FURS)</a:t>
            </a:r>
          </a:p>
        </c:rich>
      </c:tx>
      <c:layout>
        <c:manualLayout>
          <c:xMode val="edge"/>
          <c:yMode val="edge"/>
          <c:x val="9.9902676399026766E-2"/>
          <c:y val="1.37457069469395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sl-SI"/>
        </a:p>
      </c:txPr>
    </c:title>
    <c:autoTitleDeleted val="0"/>
    <c:plotArea>
      <c:layout>
        <c:manualLayout>
          <c:layoutTarget val="inner"/>
          <c:xMode val="edge"/>
          <c:yMode val="edge"/>
          <c:x val="8.8872029682421083E-2"/>
          <c:y val="0.12641468488868773"/>
          <c:w val="0.78894000657780172"/>
          <c:h val="0.73090848479917825"/>
        </c:manualLayout>
      </c:layout>
      <c:barChart>
        <c:barDir val="col"/>
        <c:grouping val="clustered"/>
        <c:varyColors val="0"/>
        <c:ser>
          <c:idx val="2"/>
          <c:order val="2"/>
          <c:tx>
            <c:strRef>
              <c:f>'List1 (2)'!$B$4</c:f>
              <c:strCache>
                <c:ptCount val="1"/>
                <c:pt idx="0">
                  <c:v>št. pritožb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100000"/>
                    <a:shade val="100000"/>
                    <a:satMod val="130000"/>
                  </a:schemeClr>
                </a:gs>
                <a:gs pos="100000">
                  <a:schemeClr val="accent3">
                    <a:tint val="50000"/>
                    <a:shade val="100000"/>
                    <a:satMod val="350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3.3404402532377704E-2"/>
                  <c:y val="6.18479245750130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340-4472-94F4-4348AE3168D4}"/>
                </c:ext>
              </c:extLst>
            </c:dLbl>
            <c:dLbl>
              <c:idx val="1"/>
              <c:layout>
                <c:manualLayout>
                  <c:x val="5.3275680936351558E-2"/>
                  <c:y val="5.46615263598539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399-4E19-AB44-67D27A90BD13}"/>
                </c:ext>
              </c:extLst>
            </c:dLbl>
            <c:dLbl>
              <c:idx val="2"/>
              <c:layout>
                <c:manualLayout>
                  <c:x val="-1.4775548633816351E-3"/>
                  <c:y val="2.290951157823180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340-4472-94F4-4348AE3168D4}"/>
                </c:ext>
              </c:extLst>
            </c:dLbl>
            <c:dLbl>
              <c:idx val="3"/>
              <c:layout>
                <c:manualLayout>
                  <c:x val="-3.2760032760032762E-3"/>
                  <c:y val="4.581902315646528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340-4472-94F4-4348AE3168D4}"/>
                </c:ext>
              </c:extLst>
            </c:dLbl>
            <c:dLbl>
              <c:idx val="5"/>
              <c:layout>
                <c:manualLayout>
                  <c:x val="4.6296296296296217E-2"/>
                  <c:y val="2.21413885813695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340-4472-94F4-4348AE3168D4}"/>
                </c:ext>
              </c:extLst>
            </c:dLbl>
            <c:dLbl>
              <c:idx val="6"/>
              <c:layout>
                <c:manualLayout>
                  <c:x val="0"/>
                  <c:y val="1.6036658104762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340-4472-94F4-4348AE3168D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sl-S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'List1 (2)'!$H$1:$Q$1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  <c:extLst/>
            </c:numRef>
          </c:cat>
          <c:val>
            <c:numRef>
              <c:f>'List1 (2)'!$H$4:$Q$4</c:f>
              <c:numCache>
                <c:formatCode>_-* #,##0\ _€_-;\-* #,##0\ _€_-;_-* "-"??\ _€_-;_-@_-</c:formatCode>
                <c:ptCount val="10"/>
                <c:pt idx="0">
                  <c:v>12280</c:v>
                </c:pt>
                <c:pt idx="1">
                  <c:v>11983</c:v>
                </c:pt>
                <c:pt idx="2">
                  <c:v>9943</c:v>
                </c:pt>
                <c:pt idx="3">
                  <c:v>9585</c:v>
                </c:pt>
                <c:pt idx="4">
                  <c:v>10657</c:v>
                </c:pt>
                <c:pt idx="5" formatCode="#,##0">
                  <c:v>9222</c:v>
                </c:pt>
                <c:pt idx="6" formatCode="#,##0_ ;\-#,##0\ ">
                  <c:v>8540</c:v>
                </c:pt>
                <c:pt idx="7" formatCode="#,##0_ ;\-#,##0\ ">
                  <c:v>8326</c:v>
                </c:pt>
                <c:pt idx="8" formatCode="#,##0_ ;\-#,##0\ ">
                  <c:v>7840</c:v>
                </c:pt>
                <c:pt idx="9">
                  <c:v>8006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5-E340-4472-94F4-4348AE3168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0"/>
        <c:axId val="720021496"/>
        <c:axId val="720021104"/>
      </c:barChart>
      <c:lineChart>
        <c:grouping val="stacked"/>
        <c:varyColors val="0"/>
        <c:ser>
          <c:idx val="1"/>
          <c:order val="1"/>
          <c:tx>
            <c:strRef>
              <c:f>'List1 (2)'!$B$3</c:f>
              <c:strCache>
                <c:ptCount val="1"/>
                <c:pt idx="0">
                  <c:v>višina NUSZ ( v tisoč €)</c:v>
                </c:pt>
              </c:strCache>
            </c:strRef>
          </c:tx>
          <c:spPr>
            <a:ln w="31750" cap="rnd">
              <a:solidFill>
                <a:schemeClr val="accent2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circle"/>
            <c:size val="6"/>
            <c:spPr>
              <a:gradFill rotWithShape="1">
                <a:gsLst>
                  <a:gs pos="0">
                    <a:schemeClr val="accent2">
                      <a:tint val="100000"/>
                      <a:shade val="100000"/>
                      <a:satMod val="130000"/>
                    </a:schemeClr>
                  </a:gs>
                  <a:gs pos="100000">
                    <a:schemeClr val="accent2">
                      <a:tint val="50000"/>
                      <a:shade val="100000"/>
                      <a:satMod val="350000"/>
                    </a:schemeClr>
                  </a:gs>
                </a:gsLst>
                <a:lin ang="16200000" scaled="0"/>
              </a:gradFill>
              <a:ln w="12700">
                <a:solidFill>
                  <a:schemeClr val="lt2"/>
                </a:solidFill>
                <a:round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marker>
          <c:dLbls>
            <c:dLbl>
              <c:idx val="0"/>
              <c:layout>
                <c:manualLayout>
                  <c:x val="-7.2164948453608241E-2"/>
                  <c:y val="-2.74914138938792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E340-4472-94F4-4348AE3168D4}"/>
                </c:ext>
              </c:extLst>
            </c:dLbl>
            <c:dLbl>
              <c:idx val="1"/>
              <c:layout>
                <c:manualLayout>
                  <c:x val="-7.3883161512027548E-2"/>
                  <c:y val="-2.63892318801548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340-4472-94F4-4348AE3168D4}"/>
                </c:ext>
              </c:extLst>
            </c:dLbl>
            <c:dLbl>
              <c:idx val="2"/>
              <c:layout>
                <c:manualLayout>
                  <c:x val="-6.7010309278350513E-2"/>
                  <c:y val="-2.74914138938791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E340-4472-94F4-4348AE3168D4}"/>
                </c:ext>
              </c:extLst>
            </c:dLbl>
            <c:dLbl>
              <c:idx val="3"/>
              <c:layout>
                <c:manualLayout>
                  <c:x val="-5.2508976840027262E-2"/>
                  <c:y val="-2.06185604204093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340-4472-94F4-4348AE3168D4}"/>
                </c:ext>
              </c:extLst>
            </c:dLbl>
            <c:dLbl>
              <c:idx val="4"/>
              <c:layout>
                <c:manualLayout>
                  <c:x val="-7.9418783992207156E-2"/>
                  <c:y val="-1.90930034171250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E340-4472-94F4-4348AE3168D4}"/>
                </c:ext>
              </c:extLst>
            </c:dLbl>
            <c:dLbl>
              <c:idx val="5"/>
              <c:layout>
                <c:manualLayout>
                  <c:x val="-4.29553264604811E-2"/>
                  <c:y val="-2.06185604204094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E340-4472-94F4-4348AE3168D4}"/>
                </c:ext>
              </c:extLst>
            </c:dLbl>
            <c:dLbl>
              <c:idx val="6"/>
              <c:layout>
                <c:manualLayout>
                  <c:x val="-5.8391138607674038E-2"/>
                  <c:y val="-3.95969719347314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E340-4472-94F4-4348AE3168D4}"/>
                </c:ext>
              </c:extLst>
            </c:dLbl>
            <c:dLbl>
              <c:idx val="7"/>
              <c:layout>
                <c:manualLayout>
                  <c:x val="-5.9214993959088531E-2"/>
                  <c:y val="-4.01436575133154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E340-4472-94F4-4348AE3168D4}"/>
                </c:ext>
              </c:extLst>
            </c:dLbl>
            <c:dLbl>
              <c:idx val="8"/>
              <c:layout>
                <c:manualLayout>
                  <c:x val="-8.127352136538496E-2"/>
                  <c:y val="-3.55617100922640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E340-4472-94F4-4348AE3168D4}"/>
                </c:ext>
              </c:extLst>
            </c:dLbl>
            <c:dLbl>
              <c:idx val="9"/>
              <c:layout>
                <c:manualLayout>
                  <c:x val="-5.0705467372134036E-2"/>
                  <c:y val="-4.11197216511150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E340-4472-94F4-4348AE3168D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sl-S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'List1 (2)'!$H$1:$Q$1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  <c:extLst/>
            </c:numRef>
          </c:cat>
          <c:val>
            <c:numRef>
              <c:f>'List1 (2)'!$H$3:$Q$3</c:f>
              <c:numCache>
                <c:formatCode>_-* #,##0\ _€_-;\-* #,##0\ _€_-;_-* "-"??\ _€_-;_-@_-</c:formatCode>
                <c:ptCount val="10"/>
                <c:pt idx="0">
                  <c:v>204502</c:v>
                </c:pt>
                <c:pt idx="1">
                  <c:v>210489</c:v>
                </c:pt>
                <c:pt idx="2">
                  <c:v>211558</c:v>
                </c:pt>
                <c:pt idx="3">
                  <c:v>216744</c:v>
                </c:pt>
                <c:pt idx="4">
                  <c:v>223831</c:v>
                </c:pt>
                <c:pt idx="5" formatCode="#,##0">
                  <c:v>235040</c:v>
                </c:pt>
                <c:pt idx="6" formatCode="#,##0">
                  <c:v>240708</c:v>
                </c:pt>
                <c:pt idx="7" formatCode="#,##0">
                  <c:v>252268</c:v>
                </c:pt>
                <c:pt idx="8" formatCode="#,##0">
                  <c:v>272334</c:v>
                </c:pt>
                <c:pt idx="9" formatCode="#,##0">
                  <c:v>293373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10-E340-4472-94F4-4348AE3168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 w="9525">
              <a:solidFill>
                <a:schemeClr val="dk1">
                  <a:lumMod val="75000"/>
                  <a:lumOff val="25000"/>
                </a:schemeClr>
              </a:solidFill>
            </a:ln>
            <a:effectLst/>
          </c:spPr>
        </c:hiLowLines>
        <c:marker val="1"/>
        <c:smooth val="0"/>
        <c:axId val="720020712"/>
        <c:axId val="720020320"/>
      </c:lineChart>
      <c:lineChart>
        <c:grouping val="stacked"/>
        <c:varyColors val="0"/>
        <c:ser>
          <c:idx val="0"/>
          <c:order val="0"/>
          <c:tx>
            <c:strRef>
              <c:f>'List1 (2)'!$B$2</c:f>
              <c:strCache>
                <c:ptCount val="1"/>
                <c:pt idx="0">
                  <c:v>št. odločb (v sto)</c:v>
                </c:pt>
              </c:strCache>
            </c:strRef>
          </c:tx>
          <c:spPr>
            <a:ln w="31750" cap="rnd">
              <a:solidFill>
                <a:schemeClr val="accent1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circle"/>
            <c:size val="6"/>
            <c:spPr>
              <a:gradFill rotWithShape="1">
                <a:gsLst>
                  <a:gs pos="0">
                    <a:schemeClr val="accent1">
                      <a:tint val="100000"/>
                      <a:shade val="100000"/>
                      <a:satMod val="130000"/>
                    </a:schemeClr>
                  </a:gs>
                  <a:gs pos="100000">
                    <a:schemeClr val="accent1">
                      <a:tint val="50000"/>
                      <a:shade val="100000"/>
                      <a:satMod val="350000"/>
                    </a:schemeClr>
                  </a:gs>
                </a:gsLst>
                <a:lin ang="16200000" scaled="0"/>
              </a:gradFill>
              <a:ln w="12700">
                <a:solidFill>
                  <a:schemeClr val="lt2"/>
                </a:solidFill>
                <a:round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marker>
          <c:dLbls>
            <c:dLbl>
              <c:idx val="0"/>
              <c:layout>
                <c:manualLayout>
                  <c:x val="0"/>
                  <c:y val="1.78173677715149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E340-4472-94F4-4348AE3168D4}"/>
                </c:ext>
              </c:extLst>
            </c:dLbl>
            <c:dLbl>
              <c:idx val="1"/>
              <c:layout>
                <c:manualLayout>
                  <c:x val="0"/>
                  <c:y val="2.0786929066767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E340-4472-94F4-4348AE3168D4}"/>
                </c:ext>
              </c:extLst>
            </c:dLbl>
            <c:dLbl>
              <c:idx val="2"/>
              <c:layout>
                <c:manualLayout>
                  <c:x val="0"/>
                  <c:y val="2.672605165727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E340-4472-94F4-4348AE3168D4}"/>
                </c:ext>
              </c:extLst>
            </c:dLbl>
            <c:dLbl>
              <c:idx val="3"/>
              <c:layout>
                <c:manualLayout>
                  <c:x val="0"/>
                  <c:y val="2.0786929066767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E340-4472-94F4-4348AE3168D4}"/>
                </c:ext>
              </c:extLst>
            </c:dLbl>
            <c:dLbl>
              <c:idx val="4"/>
              <c:layout>
                <c:manualLayout>
                  <c:x val="-6.5520065520065524E-3"/>
                  <c:y val="1.14547557891163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E340-4472-94F4-4348AE3168D4}"/>
                </c:ext>
              </c:extLst>
            </c:dLbl>
            <c:dLbl>
              <c:idx val="5"/>
              <c:layout>
                <c:manualLayout>
                  <c:x val="-1.6823070727270285E-2"/>
                  <c:y val="2.8024671832990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E340-4472-94F4-4348AE3168D4}"/>
                </c:ext>
              </c:extLst>
            </c:dLbl>
            <c:dLbl>
              <c:idx val="6"/>
              <c:layout>
                <c:manualLayout>
                  <c:x val="-1.5865013187847835E-2"/>
                  <c:y val="-5.26918766299350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E340-4472-94F4-4348AE3168D4}"/>
                </c:ext>
              </c:extLst>
            </c:dLbl>
            <c:dLbl>
              <c:idx val="7"/>
              <c:layout>
                <c:manualLayout>
                  <c:x val="-9.8280098280098278E-3"/>
                  <c:y val="-2.74914138938791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E340-4472-94F4-4348AE3168D4}"/>
                </c:ext>
              </c:extLst>
            </c:dLbl>
            <c:dLbl>
              <c:idx val="8"/>
              <c:layout>
                <c:manualLayout>
                  <c:x val="-1.9464754405699287E-2"/>
                  <c:y val="-3.41428181828371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E340-4472-94F4-4348AE3168D4}"/>
                </c:ext>
              </c:extLst>
            </c:dLbl>
            <c:dLbl>
              <c:idx val="9"/>
              <c:layout>
                <c:manualLayout>
                  <c:x val="-2.6455026455026617E-2"/>
                  <c:y val="-4.11197216511150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E340-4472-94F4-4348AE3168D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sl-SI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multiLvlStrRef>
              <c:f>'List1 (2)'!$G$1:$Q$4</c:f>
              <c:multiLvlStrCache>
                <c:ptCount val="11"/>
                <c:lvl>
                  <c:pt idx="0">
                    <c:v> 11.285   </c:v>
                  </c:pt>
                  <c:pt idx="1">
                    <c:v> 12.280   </c:v>
                  </c:pt>
                  <c:pt idx="2">
                    <c:v> 11.983   </c:v>
                  </c:pt>
                  <c:pt idx="3">
                    <c:v> 9.943   </c:v>
                  </c:pt>
                  <c:pt idx="4">
                    <c:v> 9.585   </c:v>
                  </c:pt>
                  <c:pt idx="5">
                    <c:v> 10.657   </c:v>
                  </c:pt>
                  <c:pt idx="6">
                    <c:v>9.222</c:v>
                  </c:pt>
                  <c:pt idx="7">
                    <c:v>8.540 </c:v>
                  </c:pt>
                  <c:pt idx="8">
                    <c:v>8.326 </c:v>
                  </c:pt>
                  <c:pt idx="9">
                    <c:v>7.840 </c:v>
                  </c:pt>
                  <c:pt idx="10">
                    <c:v> 8.006   </c:v>
                  </c:pt>
                </c:lvl>
                <c:lvl>
                  <c:pt idx="0">
                    <c:v> 198.810   </c:v>
                  </c:pt>
                  <c:pt idx="1">
                    <c:v> 204.502   </c:v>
                  </c:pt>
                  <c:pt idx="2">
                    <c:v> 210.489   </c:v>
                  </c:pt>
                  <c:pt idx="3">
                    <c:v> 211.558   </c:v>
                  </c:pt>
                  <c:pt idx="4">
                    <c:v> 216.744   </c:v>
                  </c:pt>
                  <c:pt idx="5">
                    <c:v> 223.831   </c:v>
                  </c:pt>
                  <c:pt idx="6">
                    <c:v>235.040</c:v>
                  </c:pt>
                  <c:pt idx="7">
                    <c:v>240.708</c:v>
                  </c:pt>
                  <c:pt idx="8">
                    <c:v>252.268</c:v>
                  </c:pt>
                  <c:pt idx="9">
                    <c:v>272.334</c:v>
                  </c:pt>
                  <c:pt idx="10">
                    <c:v>293.373</c:v>
                  </c:pt>
                </c:lvl>
                <c:lvl>
                  <c:pt idx="0">
                    <c:v> 7.531   </c:v>
                  </c:pt>
                  <c:pt idx="1">
                    <c:v> 7.862   </c:v>
                  </c:pt>
                  <c:pt idx="2">
                    <c:v> 8.052   </c:v>
                  </c:pt>
                  <c:pt idx="3">
                    <c:v> 8.162   </c:v>
                  </c:pt>
                  <c:pt idx="4">
                    <c:v> 8.330   </c:v>
                  </c:pt>
                  <c:pt idx="5">
                    <c:v> 8.616   </c:v>
                  </c:pt>
                  <c:pt idx="6">
                    <c:v>8.728</c:v>
                  </c:pt>
                  <c:pt idx="7">
                    <c:v>8.803</c:v>
                  </c:pt>
                  <c:pt idx="8">
                    <c:v>8.901</c:v>
                  </c:pt>
                  <c:pt idx="9">
                    <c:v>8.964</c:v>
                  </c:pt>
                  <c:pt idx="10">
                    <c:v>9.139</c:v>
                  </c:pt>
                </c:lvl>
                <c:lvl>
                  <c:pt idx="0">
                    <c:v>2014</c:v>
                  </c:pt>
                  <c:pt idx="1">
                    <c:v>2015</c:v>
                  </c:pt>
                  <c:pt idx="2">
                    <c:v>2016</c:v>
                  </c:pt>
                  <c:pt idx="3">
                    <c:v>2017</c:v>
                  </c:pt>
                  <c:pt idx="4">
                    <c:v>2018</c:v>
                  </c:pt>
                  <c:pt idx="5">
                    <c:v>2019</c:v>
                  </c:pt>
                  <c:pt idx="6">
                    <c:v>2020</c:v>
                  </c:pt>
                  <c:pt idx="7">
                    <c:v>2021</c:v>
                  </c:pt>
                  <c:pt idx="8">
                    <c:v>2022</c:v>
                  </c:pt>
                  <c:pt idx="9">
                    <c:v>2023</c:v>
                  </c:pt>
                  <c:pt idx="10">
                    <c:v>2024</c:v>
                  </c:pt>
                </c:lvl>
              </c:multiLvlStrCache>
              <c:extLst/>
            </c:multiLvlStrRef>
          </c:cat>
          <c:val>
            <c:numRef>
              <c:f>'List1 (2)'!$H$2:$Q$2</c:f>
              <c:numCache>
                <c:formatCode>_-* #,##0\ _€_-;\-* #,##0\ _€_-;_-* "-"??\ _€_-;_-@_-</c:formatCode>
                <c:ptCount val="10"/>
                <c:pt idx="0">
                  <c:v>7861.58</c:v>
                </c:pt>
                <c:pt idx="1">
                  <c:v>8052.06</c:v>
                </c:pt>
                <c:pt idx="2">
                  <c:v>8161.81</c:v>
                </c:pt>
                <c:pt idx="3">
                  <c:v>8329.93</c:v>
                </c:pt>
                <c:pt idx="4">
                  <c:v>8616.06</c:v>
                </c:pt>
                <c:pt idx="5" formatCode="#,##0">
                  <c:v>8728</c:v>
                </c:pt>
                <c:pt idx="6" formatCode="#,##0">
                  <c:v>8803</c:v>
                </c:pt>
                <c:pt idx="7" formatCode="#,##0">
                  <c:v>8901</c:v>
                </c:pt>
                <c:pt idx="8" formatCode="#,##0">
                  <c:v>8964</c:v>
                </c:pt>
                <c:pt idx="9" formatCode="#,##0">
                  <c:v>9139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1B-E340-4472-94F4-4348AE3168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 w="9525">
              <a:solidFill>
                <a:schemeClr val="dk1">
                  <a:lumMod val="75000"/>
                  <a:lumOff val="25000"/>
                </a:schemeClr>
              </a:solidFill>
            </a:ln>
            <a:effectLst/>
          </c:spPr>
        </c:hiLowLines>
        <c:marker val="1"/>
        <c:smooth val="0"/>
        <c:axId val="720021496"/>
        <c:axId val="720021104"/>
      </c:lineChart>
      <c:valAx>
        <c:axId val="720020320"/>
        <c:scaling>
          <c:orientation val="minMax"/>
          <c:min val="160000"/>
        </c:scaling>
        <c:delete val="0"/>
        <c:axPos val="r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v eur</a:t>
                </a:r>
              </a:p>
            </c:rich>
          </c:tx>
          <c:layout>
            <c:manualLayout>
              <c:xMode val="edge"/>
              <c:yMode val="edge"/>
              <c:x val="0.96409822850767735"/>
              <c:y val="0.4592343280450844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97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sl-SI"/>
            </a:p>
          </c:txPr>
        </c:title>
        <c:numFmt formatCode="_-* #,##0\ _€_-;\-* #,##0\ _€_-;_-* &quot;-&quot;??\ _€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sl-SI"/>
          </a:p>
        </c:txPr>
        <c:crossAx val="720020712"/>
        <c:crosses val="max"/>
        <c:crossBetween val="between"/>
        <c:majorUnit val="10000"/>
        <c:minorUnit val="1000"/>
      </c:valAx>
      <c:catAx>
        <c:axId val="72002071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sl-SI"/>
                  <a:t>leto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97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sl-SI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sl-SI"/>
          </a:p>
        </c:txPr>
        <c:crossAx val="720020320"/>
        <c:crosses val="autoZero"/>
        <c:auto val="1"/>
        <c:lblAlgn val="ctr"/>
        <c:lblOffset val="100"/>
        <c:noMultiLvlLbl val="0"/>
      </c:catAx>
      <c:valAx>
        <c:axId val="720021104"/>
        <c:scaling>
          <c:orientation val="minMax"/>
          <c:max val="12300"/>
          <c:min val="6800"/>
        </c:scaling>
        <c:delete val="0"/>
        <c:axPos val="l"/>
        <c:numFmt formatCode="_-* #,##0\ _€_-;\-* #,##0\ _€_-;_-* &quot;-&quot;??\ _€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sl-SI"/>
          </a:p>
        </c:txPr>
        <c:crossAx val="720021496"/>
        <c:crosses val="autoZero"/>
        <c:crossBetween val="between"/>
      </c:valAx>
      <c:catAx>
        <c:axId val="72002149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72002110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sl-SI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l-SI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4D01A54-88D5-498A-A45B-F5DB09C3E605}" type="doc">
      <dgm:prSet loTypeId="urn:microsoft.com/office/officeart/2005/8/layout/vList4" loCatId="list" qsTypeId="urn:microsoft.com/office/officeart/2005/8/quickstyle/simple4" qsCatId="simple" csTypeId="urn:microsoft.com/office/officeart/2005/8/colors/accent3_5" csCatId="accent3" phldr="1"/>
      <dgm:spPr/>
      <dgm:t>
        <a:bodyPr/>
        <a:lstStyle/>
        <a:p>
          <a:endParaRPr lang="sl-SI"/>
        </a:p>
      </dgm:t>
    </dgm:pt>
    <dgm:pt modelId="{CBC0E560-01D8-49F2-87FD-7A45F01D977F}">
      <dgm:prSet phldrT="[besedilo]" custT="1"/>
      <dgm:spPr/>
      <dgm:t>
        <a:bodyPr/>
        <a:lstStyle/>
        <a:p>
          <a:r>
            <a:rPr lang="sl-SI" sz="2400" dirty="0">
              <a:sym typeface="Calibri"/>
            </a:rPr>
            <a:t>odmera za nezazidana SZ</a:t>
          </a:r>
        </a:p>
      </dgm:t>
    </dgm:pt>
    <dgm:pt modelId="{2F880846-2A2D-4807-8D6B-9B37EC9D7084}" type="parTrans" cxnId="{04D8C4D0-AE2A-4F14-91F6-A637C570DBD7}">
      <dgm:prSet/>
      <dgm:spPr/>
      <dgm:t>
        <a:bodyPr/>
        <a:lstStyle/>
        <a:p>
          <a:endParaRPr lang="sl-SI"/>
        </a:p>
      </dgm:t>
    </dgm:pt>
    <dgm:pt modelId="{9D81E946-EFF7-4FB4-889A-05F088771D0B}" type="sibTrans" cxnId="{04D8C4D0-AE2A-4F14-91F6-A637C570DBD7}">
      <dgm:prSet/>
      <dgm:spPr/>
      <dgm:t>
        <a:bodyPr/>
        <a:lstStyle/>
        <a:p>
          <a:endParaRPr lang="sl-SI"/>
        </a:p>
      </dgm:t>
    </dgm:pt>
    <dgm:pt modelId="{77CF4192-4B29-44A7-B5FF-A8FF8B6D7B60}">
      <dgm:prSet phldrT="[besedilo]" custT="1"/>
      <dgm:spPr/>
      <dgm:t>
        <a:bodyPr/>
        <a:lstStyle/>
        <a:p>
          <a:r>
            <a:rPr lang="sl-SI" sz="2000" b="1" dirty="0"/>
            <a:t>79 % občin (v l. 2024)</a:t>
          </a:r>
          <a:endParaRPr lang="sl-SI" sz="2000" dirty="0"/>
        </a:p>
      </dgm:t>
    </dgm:pt>
    <dgm:pt modelId="{4801E8A0-8F99-497D-9614-D2BFAF4E6722}" type="parTrans" cxnId="{C19C937C-63F4-4275-895B-5824A46F463A}">
      <dgm:prSet/>
      <dgm:spPr/>
      <dgm:t>
        <a:bodyPr/>
        <a:lstStyle/>
        <a:p>
          <a:endParaRPr lang="sl-SI"/>
        </a:p>
      </dgm:t>
    </dgm:pt>
    <dgm:pt modelId="{7BDFFE1D-0339-4D98-829F-1077368D021B}" type="sibTrans" cxnId="{C19C937C-63F4-4275-895B-5824A46F463A}">
      <dgm:prSet/>
      <dgm:spPr/>
      <dgm:t>
        <a:bodyPr/>
        <a:lstStyle/>
        <a:p>
          <a:endParaRPr lang="sl-SI"/>
        </a:p>
      </dgm:t>
    </dgm:pt>
    <dgm:pt modelId="{3CABE6A1-D613-447B-A7DD-8250130B8134}">
      <dgm:prSet phldrT="[besedilo]" custT="1"/>
      <dgm:spPr/>
      <dgm:t>
        <a:bodyPr/>
        <a:lstStyle/>
        <a:p>
          <a:r>
            <a:rPr lang="sl-SI" sz="2400" u="none" dirty="0"/>
            <a:t>identifikator za zazidana stavbna zemljišča</a:t>
          </a:r>
        </a:p>
      </dgm:t>
    </dgm:pt>
    <dgm:pt modelId="{9A3FAE5C-3831-48C9-9109-1053027645B3}" type="parTrans" cxnId="{C63C6C46-BB56-4010-BE16-1FC8B9282245}">
      <dgm:prSet/>
      <dgm:spPr/>
      <dgm:t>
        <a:bodyPr/>
        <a:lstStyle/>
        <a:p>
          <a:endParaRPr lang="sl-SI"/>
        </a:p>
      </dgm:t>
    </dgm:pt>
    <dgm:pt modelId="{C95764E4-2A1E-472A-9B64-1335B86D55F9}" type="sibTrans" cxnId="{C63C6C46-BB56-4010-BE16-1FC8B9282245}">
      <dgm:prSet/>
      <dgm:spPr/>
      <dgm:t>
        <a:bodyPr/>
        <a:lstStyle/>
        <a:p>
          <a:endParaRPr lang="sl-SI"/>
        </a:p>
      </dgm:t>
    </dgm:pt>
    <dgm:pt modelId="{0A962A1E-28EC-4B28-99A9-CBEFDD8E86FB}">
      <dgm:prSet phldrT="[besedilo]" custT="1"/>
      <dgm:spPr/>
      <dgm:t>
        <a:bodyPr/>
        <a:lstStyle/>
        <a:p>
          <a:r>
            <a:rPr lang="sl-SI" sz="2400" dirty="0"/>
            <a:t>podatki skladni z 218.c in 218.č čl. ZGO-1</a:t>
          </a:r>
        </a:p>
      </dgm:t>
    </dgm:pt>
    <dgm:pt modelId="{BA2C7494-43D6-415B-A063-A3F31DCFF859}" type="parTrans" cxnId="{C4EF9644-2848-49E1-B274-32C336A862CF}">
      <dgm:prSet/>
      <dgm:spPr/>
      <dgm:t>
        <a:bodyPr/>
        <a:lstStyle/>
        <a:p>
          <a:endParaRPr lang="sl-SI"/>
        </a:p>
      </dgm:t>
    </dgm:pt>
    <dgm:pt modelId="{5FD55B80-91B3-401E-BC0A-6726C0B70CEB}" type="sibTrans" cxnId="{C4EF9644-2848-49E1-B274-32C336A862CF}">
      <dgm:prSet/>
      <dgm:spPr/>
      <dgm:t>
        <a:bodyPr/>
        <a:lstStyle/>
        <a:p>
          <a:endParaRPr lang="sl-SI"/>
        </a:p>
      </dgm:t>
    </dgm:pt>
    <dgm:pt modelId="{719E00D9-15C3-4060-BBC5-61F293488F71}">
      <dgm:prSet phldrT="[besedilo]" custT="1"/>
      <dgm:spPr/>
      <dgm:t>
        <a:bodyPr/>
        <a:lstStyle/>
        <a:p>
          <a:r>
            <a:rPr lang="sl-SI" sz="2400" u="none" dirty="0"/>
            <a:t>zakonitost/ustavnost občinskih predpisov o NUSZ</a:t>
          </a:r>
        </a:p>
      </dgm:t>
    </dgm:pt>
    <dgm:pt modelId="{9589724F-E16B-4AF7-8F95-806A6C06F053}" type="parTrans" cxnId="{0421829A-1E0A-4218-AB95-CE88D059979B}">
      <dgm:prSet/>
      <dgm:spPr/>
      <dgm:t>
        <a:bodyPr/>
        <a:lstStyle/>
        <a:p>
          <a:endParaRPr lang="sl-SI"/>
        </a:p>
      </dgm:t>
    </dgm:pt>
    <dgm:pt modelId="{BB6F038E-123D-4AFD-8BD1-DC89BF53BBF6}" type="sibTrans" cxnId="{0421829A-1E0A-4218-AB95-CE88D059979B}">
      <dgm:prSet/>
      <dgm:spPr/>
      <dgm:t>
        <a:bodyPr/>
        <a:lstStyle/>
        <a:p>
          <a:endParaRPr lang="sl-SI"/>
        </a:p>
      </dgm:t>
    </dgm:pt>
    <dgm:pt modelId="{B1C3C47D-0B07-4146-9A14-70A1F086088D}">
      <dgm:prSet phldrT="[besedilo]" custT="1"/>
      <dgm:spPr/>
      <dgm:t>
        <a:bodyPr/>
        <a:lstStyle/>
        <a:p>
          <a:r>
            <a:rPr lang="sl-SI" sz="2400" u="none" dirty="0"/>
            <a:t>predvidljivi pritožbeni razlogi</a:t>
          </a:r>
        </a:p>
      </dgm:t>
    </dgm:pt>
    <dgm:pt modelId="{6D943AB4-B6AF-4208-BB4D-86A3332765CC}" type="parTrans" cxnId="{28213853-AABC-42C3-B97E-87608D837D32}">
      <dgm:prSet/>
      <dgm:spPr/>
      <dgm:t>
        <a:bodyPr/>
        <a:lstStyle/>
        <a:p>
          <a:endParaRPr lang="sl-SI"/>
        </a:p>
      </dgm:t>
    </dgm:pt>
    <dgm:pt modelId="{E10127E7-8D85-4E21-8178-68E0780763A3}" type="sibTrans" cxnId="{28213853-AABC-42C3-B97E-87608D837D32}">
      <dgm:prSet/>
      <dgm:spPr/>
      <dgm:t>
        <a:bodyPr/>
        <a:lstStyle/>
        <a:p>
          <a:endParaRPr lang="sl-SI"/>
        </a:p>
      </dgm:t>
    </dgm:pt>
    <dgm:pt modelId="{F51805DC-CC46-47BE-9CBA-13418540D498}" type="pres">
      <dgm:prSet presAssocID="{A4D01A54-88D5-498A-A45B-F5DB09C3E605}" presName="linear" presStyleCnt="0">
        <dgm:presLayoutVars>
          <dgm:dir/>
          <dgm:resizeHandles val="exact"/>
        </dgm:presLayoutVars>
      </dgm:prSet>
      <dgm:spPr/>
    </dgm:pt>
    <dgm:pt modelId="{6535FFE0-6060-489C-B997-3FF15B0A6A13}" type="pres">
      <dgm:prSet presAssocID="{CBC0E560-01D8-49F2-87FD-7A45F01D977F}" presName="comp" presStyleCnt="0"/>
      <dgm:spPr/>
    </dgm:pt>
    <dgm:pt modelId="{C0EABC7D-67A0-4457-920A-9B37D64309AD}" type="pres">
      <dgm:prSet presAssocID="{CBC0E560-01D8-49F2-87FD-7A45F01D977F}" presName="box" presStyleLbl="node1" presStyleIdx="0" presStyleCnt="5"/>
      <dgm:spPr/>
    </dgm:pt>
    <dgm:pt modelId="{50EBB573-A9A0-477F-99B9-D1ABD1F4F6BF}" type="pres">
      <dgm:prSet presAssocID="{CBC0E560-01D8-49F2-87FD-7A45F01D977F}" presName="img" presStyleLbl="fgImgPlace1" presStyleIdx="0" presStyleCnt="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B0772995-0246-4C4F-AEB0-0A9167CACC46}" type="pres">
      <dgm:prSet presAssocID="{CBC0E560-01D8-49F2-87FD-7A45F01D977F}" presName="text" presStyleLbl="node1" presStyleIdx="0" presStyleCnt="5">
        <dgm:presLayoutVars>
          <dgm:bulletEnabled val="1"/>
        </dgm:presLayoutVars>
      </dgm:prSet>
      <dgm:spPr/>
    </dgm:pt>
    <dgm:pt modelId="{64CA4A7F-6143-4800-AA47-935014CD58F4}" type="pres">
      <dgm:prSet presAssocID="{9D81E946-EFF7-4FB4-889A-05F088771D0B}" presName="spacer" presStyleCnt="0"/>
      <dgm:spPr/>
    </dgm:pt>
    <dgm:pt modelId="{440D830F-C1D4-4D9E-AB49-5011877DAFB4}" type="pres">
      <dgm:prSet presAssocID="{3CABE6A1-D613-447B-A7DD-8250130B8134}" presName="comp" presStyleCnt="0"/>
      <dgm:spPr/>
    </dgm:pt>
    <dgm:pt modelId="{D9A345DA-7621-4A2C-8F4C-A19F9DB8BDB8}" type="pres">
      <dgm:prSet presAssocID="{3CABE6A1-D613-447B-A7DD-8250130B8134}" presName="box" presStyleLbl="node1" presStyleIdx="1" presStyleCnt="5"/>
      <dgm:spPr/>
    </dgm:pt>
    <dgm:pt modelId="{8BA7F49D-2833-4730-AEE2-10B9F513C891}" type="pres">
      <dgm:prSet presAssocID="{3CABE6A1-D613-447B-A7DD-8250130B8134}" presName="img" presStyleLbl="fgImgPlace1" presStyleIdx="1" presStyleCnt="5" custScaleY="102700"/>
      <dgm:spPr>
        <a:blipFill rotWithShape="1">
          <a:blip xmlns:r="http://schemas.openxmlformats.org/officeDocument/2006/relationships" r:embed="rId1"/>
          <a:srcRect/>
          <a:stretch>
            <a:fillRect/>
          </a:stretch>
        </a:blipFill>
      </dgm:spPr>
    </dgm:pt>
    <dgm:pt modelId="{AF1BFD5F-0417-4474-BCD5-D36B7A675592}" type="pres">
      <dgm:prSet presAssocID="{3CABE6A1-D613-447B-A7DD-8250130B8134}" presName="text" presStyleLbl="node1" presStyleIdx="1" presStyleCnt="5">
        <dgm:presLayoutVars>
          <dgm:bulletEnabled val="1"/>
        </dgm:presLayoutVars>
      </dgm:prSet>
      <dgm:spPr/>
    </dgm:pt>
    <dgm:pt modelId="{280D4927-758E-401D-BD95-9B8287254D60}" type="pres">
      <dgm:prSet presAssocID="{C95764E4-2A1E-472A-9B64-1335B86D55F9}" presName="spacer" presStyleCnt="0"/>
      <dgm:spPr/>
    </dgm:pt>
    <dgm:pt modelId="{0DE57EA0-C47F-4CB5-B352-6BCBB2171C30}" type="pres">
      <dgm:prSet presAssocID="{0A962A1E-28EC-4B28-99A9-CBEFDD8E86FB}" presName="comp" presStyleCnt="0"/>
      <dgm:spPr/>
    </dgm:pt>
    <dgm:pt modelId="{4CEE983B-238D-412C-89D9-A40AE2F2AE73}" type="pres">
      <dgm:prSet presAssocID="{0A962A1E-28EC-4B28-99A9-CBEFDD8E86FB}" presName="box" presStyleLbl="node1" presStyleIdx="2" presStyleCnt="5"/>
      <dgm:spPr/>
    </dgm:pt>
    <dgm:pt modelId="{E01BC6B0-E14C-430E-9FFE-EDEF7742D42A}" type="pres">
      <dgm:prSet presAssocID="{0A962A1E-28EC-4B28-99A9-CBEFDD8E86FB}" presName="img" presStyleLbl="fgImgPlace1" presStyleIdx="2" presStyleCnt="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5012C465-B815-4BEC-B8BF-E758EEAB28FF}" type="pres">
      <dgm:prSet presAssocID="{0A962A1E-28EC-4B28-99A9-CBEFDD8E86FB}" presName="text" presStyleLbl="node1" presStyleIdx="2" presStyleCnt="5">
        <dgm:presLayoutVars>
          <dgm:bulletEnabled val="1"/>
        </dgm:presLayoutVars>
      </dgm:prSet>
      <dgm:spPr/>
    </dgm:pt>
    <dgm:pt modelId="{47294CDD-08F8-4730-803D-F60F97433CBF}" type="pres">
      <dgm:prSet presAssocID="{5FD55B80-91B3-401E-BC0A-6726C0B70CEB}" presName="spacer" presStyleCnt="0"/>
      <dgm:spPr/>
    </dgm:pt>
    <dgm:pt modelId="{D4EF4DB0-981D-44E4-93AC-B56911C20AA2}" type="pres">
      <dgm:prSet presAssocID="{719E00D9-15C3-4060-BBC5-61F293488F71}" presName="comp" presStyleCnt="0"/>
      <dgm:spPr/>
    </dgm:pt>
    <dgm:pt modelId="{7D79289B-4A22-4643-A2B2-245F65459264}" type="pres">
      <dgm:prSet presAssocID="{719E00D9-15C3-4060-BBC5-61F293488F71}" presName="box" presStyleLbl="node1" presStyleIdx="3" presStyleCnt="5"/>
      <dgm:spPr/>
    </dgm:pt>
    <dgm:pt modelId="{0BD1CD88-F116-4887-9998-30901A066EE8}" type="pres">
      <dgm:prSet presAssocID="{719E00D9-15C3-4060-BBC5-61F293488F71}" presName="img" presStyleLbl="fgImgPlace1" presStyleIdx="3" presStyleCnt="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5E87CC80-087A-4D72-ACCE-3D9CF4694059}" type="pres">
      <dgm:prSet presAssocID="{719E00D9-15C3-4060-BBC5-61F293488F71}" presName="text" presStyleLbl="node1" presStyleIdx="3" presStyleCnt="5">
        <dgm:presLayoutVars>
          <dgm:bulletEnabled val="1"/>
        </dgm:presLayoutVars>
      </dgm:prSet>
      <dgm:spPr/>
    </dgm:pt>
    <dgm:pt modelId="{3077C708-DF57-4F4D-ABE5-5F41792A738C}" type="pres">
      <dgm:prSet presAssocID="{BB6F038E-123D-4AFD-8BD1-DC89BF53BBF6}" presName="spacer" presStyleCnt="0"/>
      <dgm:spPr/>
    </dgm:pt>
    <dgm:pt modelId="{2638A5F5-570D-41F4-877D-E5BFBB06BEF8}" type="pres">
      <dgm:prSet presAssocID="{B1C3C47D-0B07-4146-9A14-70A1F086088D}" presName="comp" presStyleCnt="0"/>
      <dgm:spPr/>
    </dgm:pt>
    <dgm:pt modelId="{769F8C10-028F-4DF2-8F17-7DE194DCB3ED}" type="pres">
      <dgm:prSet presAssocID="{B1C3C47D-0B07-4146-9A14-70A1F086088D}" presName="box" presStyleLbl="node1" presStyleIdx="4" presStyleCnt="5"/>
      <dgm:spPr/>
    </dgm:pt>
    <dgm:pt modelId="{A36F9D70-BF7E-4E76-87BF-ADEAB03664B9}" type="pres">
      <dgm:prSet presAssocID="{B1C3C47D-0B07-4146-9A14-70A1F086088D}" presName="img" presStyleLbl="fgImgPlace1" presStyleIdx="4" presStyleCnt="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BC0C8051-8526-4F4B-8D0C-53157BFF5F8B}" type="pres">
      <dgm:prSet presAssocID="{B1C3C47D-0B07-4146-9A14-70A1F086088D}" presName="text" presStyleLbl="node1" presStyleIdx="4" presStyleCnt="5">
        <dgm:presLayoutVars>
          <dgm:bulletEnabled val="1"/>
        </dgm:presLayoutVars>
      </dgm:prSet>
      <dgm:spPr/>
    </dgm:pt>
  </dgm:ptLst>
  <dgm:cxnLst>
    <dgm:cxn modelId="{A527160B-C9F9-495B-9C5E-9D1E3E09A438}" type="presOf" srcId="{719E00D9-15C3-4060-BBC5-61F293488F71}" destId="{7D79289B-4A22-4643-A2B2-245F65459264}" srcOrd="0" destOrd="0" presId="urn:microsoft.com/office/officeart/2005/8/layout/vList4"/>
    <dgm:cxn modelId="{89255B33-6291-4041-9CCC-8BDDF5AD6C9A}" type="presOf" srcId="{CBC0E560-01D8-49F2-87FD-7A45F01D977F}" destId="{C0EABC7D-67A0-4457-920A-9B37D64309AD}" srcOrd="0" destOrd="0" presId="urn:microsoft.com/office/officeart/2005/8/layout/vList4"/>
    <dgm:cxn modelId="{C4EF9644-2848-49E1-B274-32C336A862CF}" srcId="{A4D01A54-88D5-498A-A45B-F5DB09C3E605}" destId="{0A962A1E-28EC-4B28-99A9-CBEFDD8E86FB}" srcOrd="2" destOrd="0" parTransId="{BA2C7494-43D6-415B-A063-A3F31DCFF859}" sibTransId="{5FD55B80-91B3-401E-BC0A-6726C0B70CEB}"/>
    <dgm:cxn modelId="{C63C6C46-BB56-4010-BE16-1FC8B9282245}" srcId="{A4D01A54-88D5-498A-A45B-F5DB09C3E605}" destId="{3CABE6A1-D613-447B-A7DD-8250130B8134}" srcOrd="1" destOrd="0" parTransId="{9A3FAE5C-3831-48C9-9109-1053027645B3}" sibTransId="{C95764E4-2A1E-472A-9B64-1335B86D55F9}"/>
    <dgm:cxn modelId="{5FCE2C48-78B6-4201-A8E5-A934FD01F58F}" type="presOf" srcId="{3CABE6A1-D613-447B-A7DD-8250130B8134}" destId="{D9A345DA-7621-4A2C-8F4C-A19F9DB8BDB8}" srcOrd="0" destOrd="0" presId="urn:microsoft.com/office/officeart/2005/8/layout/vList4"/>
    <dgm:cxn modelId="{E0A12A49-1FBC-41BD-A96B-327EB8E77F3F}" type="presOf" srcId="{A4D01A54-88D5-498A-A45B-F5DB09C3E605}" destId="{F51805DC-CC46-47BE-9CBA-13418540D498}" srcOrd="0" destOrd="0" presId="urn:microsoft.com/office/officeart/2005/8/layout/vList4"/>
    <dgm:cxn modelId="{28213853-AABC-42C3-B97E-87608D837D32}" srcId="{A4D01A54-88D5-498A-A45B-F5DB09C3E605}" destId="{B1C3C47D-0B07-4146-9A14-70A1F086088D}" srcOrd="4" destOrd="0" parTransId="{6D943AB4-B6AF-4208-BB4D-86A3332765CC}" sibTransId="{E10127E7-8D85-4E21-8178-68E0780763A3}"/>
    <dgm:cxn modelId="{9E071779-B819-44BF-A61F-BFD1AD410FC6}" type="presOf" srcId="{719E00D9-15C3-4060-BBC5-61F293488F71}" destId="{5E87CC80-087A-4D72-ACCE-3D9CF4694059}" srcOrd="1" destOrd="0" presId="urn:microsoft.com/office/officeart/2005/8/layout/vList4"/>
    <dgm:cxn modelId="{C19C937C-63F4-4275-895B-5824A46F463A}" srcId="{CBC0E560-01D8-49F2-87FD-7A45F01D977F}" destId="{77CF4192-4B29-44A7-B5FF-A8FF8B6D7B60}" srcOrd="0" destOrd="0" parTransId="{4801E8A0-8F99-497D-9614-D2BFAF4E6722}" sibTransId="{7BDFFE1D-0339-4D98-829F-1077368D021B}"/>
    <dgm:cxn modelId="{0421829A-1E0A-4218-AB95-CE88D059979B}" srcId="{A4D01A54-88D5-498A-A45B-F5DB09C3E605}" destId="{719E00D9-15C3-4060-BBC5-61F293488F71}" srcOrd="3" destOrd="0" parTransId="{9589724F-E16B-4AF7-8F95-806A6C06F053}" sibTransId="{BB6F038E-123D-4AFD-8BD1-DC89BF53BBF6}"/>
    <dgm:cxn modelId="{7ADBF49F-12B6-4EE7-A9B3-D59CFBD5E50F}" type="presOf" srcId="{77CF4192-4B29-44A7-B5FF-A8FF8B6D7B60}" destId="{B0772995-0246-4C4F-AEB0-0A9167CACC46}" srcOrd="1" destOrd="1" presId="urn:microsoft.com/office/officeart/2005/8/layout/vList4"/>
    <dgm:cxn modelId="{FC4A36A3-0153-47AB-BB29-72E7C5FF531C}" type="presOf" srcId="{0A962A1E-28EC-4B28-99A9-CBEFDD8E86FB}" destId="{4CEE983B-238D-412C-89D9-A40AE2F2AE73}" srcOrd="0" destOrd="0" presId="urn:microsoft.com/office/officeart/2005/8/layout/vList4"/>
    <dgm:cxn modelId="{2ED208B8-A63D-489A-AC7B-F8D849BDB3A2}" type="presOf" srcId="{B1C3C47D-0B07-4146-9A14-70A1F086088D}" destId="{769F8C10-028F-4DF2-8F17-7DE194DCB3ED}" srcOrd="0" destOrd="0" presId="urn:microsoft.com/office/officeart/2005/8/layout/vList4"/>
    <dgm:cxn modelId="{2D30A0BB-7476-41C6-979A-4DEBF16DC230}" type="presOf" srcId="{0A962A1E-28EC-4B28-99A9-CBEFDD8E86FB}" destId="{5012C465-B815-4BEC-B8BF-E758EEAB28FF}" srcOrd="1" destOrd="0" presId="urn:microsoft.com/office/officeart/2005/8/layout/vList4"/>
    <dgm:cxn modelId="{591734C0-A2F2-4E4A-8BD8-7FB2AF6497E2}" type="presOf" srcId="{77CF4192-4B29-44A7-B5FF-A8FF8B6D7B60}" destId="{C0EABC7D-67A0-4457-920A-9B37D64309AD}" srcOrd="0" destOrd="1" presId="urn:microsoft.com/office/officeart/2005/8/layout/vList4"/>
    <dgm:cxn modelId="{558139C2-0A99-4223-84C6-B46B17764E92}" type="presOf" srcId="{B1C3C47D-0B07-4146-9A14-70A1F086088D}" destId="{BC0C8051-8526-4F4B-8D0C-53157BFF5F8B}" srcOrd="1" destOrd="0" presId="urn:microsoft.com/office/officeart/2005/8/layout/vList4"/>
    <dgm:cxn modelId="{144743C7-7820-4093-83C1-4A9365E25D15}" type="presOf" srcId="{3CABE6A1-D613-447B-A7DD-8250130B8134}" destId="{AF1BFD5F-0417-4474-BCD5-D36B7A675592}" srcOrd="1" destOrd="0" presId="urn:microsoft.com/office/officeart/2005/8/layout/vList4"/>
    <dgm:cxn modelId="{04D8C4D0-AE2A-4F14-91F6-A637C570DBD7}" srcId="{A4D01A54-88D5-498A-A45B-F5DB09C3E605}" destId="{CBC0E560-01D8-49F2-87FD-7A45F01D977F}" srcOrd="0" destOrd="0" parTransId="{2F880846-2A2D-4807-8D6B-9B37EC9D7084}" sibTransId="{9D81E946-EFF7-4FB4-889A-05F088771D0B}"/>
    <dgm:cxn modelId="{EA0CD7E6-E8A5-4CFF-9E14-DC8125220BB5}" type="presOf" srcId="{CBC0E560-01D8-49F2-87FD-7A45F01D977F}" destId="{B0772995-0246-4C4F-AEB0-0A9167CACC46}" srcOrd="1" destOrd="0" presId="urn:microsoft.com/office/officeart/2005/8/layout/vList4"/>
    <dgm:cxn modelId="{5CAE0B2F-5069-44BF-ACD2-CBF2AA769ADA}" type="presParOf" srcId="{F51805DC-CC46-47BE-9CBA-13418540D498}" destId="{6535FFE0-6060-489C-B997-3FF15B0A6A13}" srcOrd="0" destOrd="0" presId="urn:microsoft.com/office/officeart/2005/8/layout/vList4"/>
    <dgm:cxn modelId="{93AFA36C-96B9-4F98-A002-3A2873F73868}" type="presParOf" srcId="{6535FFE0-6060-489C-B997-3FF15B0A6A13}" destId="{C0EABC7D-67A0-4457-920A-9B37D64309AD}" srcOrd="0" destOrd="0" presId="urn:microsoft.com/office/officeart/2005/8/layout/vList4"/>
    <dgm:cxn modelId="{A0B93417-D9E0-46F7-B92A-E546BEB4B063}" type="presParOf" srcId="{6535FFE0-6060-489C-B997-3FF15B0A6A13}" destId="{50EBB573-A9A0-477F-99B9-D1ABD1F4F6BF}" srcOrd="1" destOrd="0" presId="urn:microsoft.com/office/officeart/2005/8/layout/vList4"/>
    <dgm:cxn modelId="{DD5883F2-797A-4DE3-873D-9D808763C856}" type="presParOf" srcId="{6535FFE0-6060-489C-B997-3FF15B0A6A13}" destId="{B0772995-0246-4C4F-AEB0-0A9167CACC46}" srcOrd="2" destOrd="0" presId="urn:microsoft.com/office/officeart/2005/8/layout/vList4"/>
    <dgm:cxn modelId="{6FAE0FA7-61C6-4E97-A8FC-D2B65D847633}" type="presParOf" srcId="{F51805DC-CC46-47BE-9CBA-13418540D498}" destId="{64CA4A7F-6143-4800-AA47-935014CD58F4}" srcOrd="1" destOrd="0" presId="urn:microsoft.com/office/officeart/2005/8/layout/vList4"/>
    <dgm:cxn modelId="{21649B08-0A56-454C-92B5-A4CAACC87CA7}" type="presParOf" srcId="{F51805DC-CC46-47BE-9CBA-13418540D498}" destId="{440D830F-C1D4-4D9E-AB49-5011877DAFB4}" srcOrd="2" destOrd="0" presId="urn:microsoft.com/office/officeart/2005/8/layout/vList4"/>
    <dgm:cxn modelId="{CAE5BFA4-CCE7-491F-A837-730328D470E9}" type="presParOf" srcId="{440D830F-C1D4-4D9E-AB49-5011877DAFB4}" destId="{D9A345DA-7621-4A2C-8F4C-A19F9DB8BDB8}" srcOrd="0" destOrd="0" presId="urn:microsoft.com/office/officeart/2005/8/layout/vList4"/>
    <dgm:cxn modelId="{98481852-014A-4C17-B4F5-BCEB2E813DBA}" type="presParOf" srcId="{440D830F-C1D4-4D9E-AB49-5011877DAFB4}" destId="{8BA7F49D-2833-4730-AEE2-10B9F513C891}" srcOrd="1" destOrd="0" presId="urn:microsoft.com/office/officeart/2005/8/layout/vList4"/>
    <dgm:cxn modelId="{BAB0A52E-7C7D-4CCA-AAB6-F28268EE1818}" type="presParOf" srcId="{440D830F-C1D4-4D9E-AB49-5011877DAFB4}" destId="{AF1BFD5F-0417-4474-BCD5-D36B7A675592}" srcOrd="2" destOrd="0" presId="urn:microsoft.com/office/officeart/2005/8/layout/vList4"/>
    <dgm:cxn modelId="{5CC23D96-EBEE-40B5-894B-BD0D2DCA1125}" type="presParOf" srcId="{F51805DC-CC46-47BE-9CBA-13418540D498}" destId="{280D4927-758E-401D-BD95-9B8287254D60}" srcOrd="3" destOrd="0" presId="urn:microsoft.com/office/officeart/2005/8/layout/vList4"/>
    <dgm:cxn modelId="{8E7517E8-B569-4273-9BB2-19A286029CB1}" type="presParOf" srcId="{F51805DC-CC46-47BE-9CBA-13418540D498}" destId="{0DE57EA0-C47F-4CB5-B352-6BCBB2171C30}" srcOrd="4" destOrd="0" presId="urn:microsoft.com/office/officeart/2005/8/layout/vList4"/>
    <dgm:cxn modelId="{222D7BC9-9796-471F-906D-7C808528AC7A}" type="presParOf" srcId="{0DE57EA0-C47F-4CB5-B352-6BCBB2171C30}" destId="{4CEE983B-238D-412C-89D9-A40AE2F2AE73}" srcOrd="0" destOrd="0" presId="urn:microsoft.com/office/officeart/2005/8/layout/vList4"/>
    <dgm:cxn modelId="{B355FFD3-091F-4DF2-83F7-544B9559C98C}" type="presParOf" srcId="{0DE57EA0-C47F-4CB5-B352-6BCBB2171C30}" destId="{E01BC6B0-E14C-430E-9FFE-EDEF7742D42A}" srcOrd="1" destOrd="0" presId="urn:microsoft.com/office/officeart/2005/8/layout/vList4"/>
    <dgm:cxn modelId="{4355A2E9-C14A-46E0-BCB4-1DE104B80129}" type="presParOf" srcId="{0DE57EA0-C47F-4CB5-B352-6BCBB2171C30}" destId="{5012C465-B815-4BEC-B8BF-E758EEAB28FF}" srcOrd="2" destOrd="0" presId="urn:microsoft.com/office/officeart/2005/8/layout/vList4"/>
    <dgm:cxn modelId="{D68B7411-E0C9-4FE8-B553-D99673F7F416}" type="presParOf" srcId="{F51805DC-CC46-47BE-9CBA-13418540D498}" destId="{47294CDD-08F8-4730-803D-F60F97433CBF}" srcOrd="5" destOrd="0" presId="urn:microsoft.com/office/officeart/2005/8/layout/vList4"/>
    <dgm:cxn modelId="{5F919CE9-0563-4130-8568-450458D4372E}" type="presParOf" srcId="{F51805DC-CC46-47BE-9CBA-13418540D498}" destId="{D4EF4DB0-981D-44E4-93AC-B56911C20AA2}" srcOrd="6" destOrd="0" presId="urn:microsoft.com/office/officeart/2005/8/layout/vList4"/>
    <dgm:cxn modelId="{54EE137C-BD80-455D-A74F-C187ACD7EA15}" type="presParOf" srcId="{D4EF4DB0-981D-44E4-93AC-B56911C20AA2}" destId="{7D79289B-4A22-4643-A2B2-245F65459264}" srcOrd="0" destOrd="0" presId="urn:microsoft.com/office/officeart/2005/8/layout/vList4"/>
    <dgm:cxn modelId="{A3F7FB15-A1DF-4765-BF1F-3797E8FF19A1}" type="presParOf" srcId="{D4EF4DB0-981D-44E4-93AC-B56911C20AA2}" destId="{0BD1CD88-F116-4887-9998-30901A066EE8}" srcOrd="1" destOrd="0" presId="urn:microsoft.com/office/officeart/2005/8/layout/vList4"/>
    <dgm:cxn modelId="{B74A68E9-C901-4DBA-A688-5F97EA19E8F1}" type="presParOf" srcId="{D4EF4DB0-981D-44E4-93AC-B56911C20AA2}" destId="{5E87CC80-087A-4D72-ACCE-3D9CF4694059}" srcOrd="2" destOrd="0" presId="urn:microsoft.com/office/officeart/2005/8/layout/vList4"/>
    <dgm:cxn modelId="{7ED9419F-EF2C-4551-9EFB-1F946CF4A4AB}" type="presParOf" srcId="{F51805DC-CC46-47BE-9CBA-13418540D498}" destId="{3077C708-DF57-4F4D-ABE5-5F41792A738C}" srcOrd="7" destOrd="0" presId="urn:microsoft.com/office/officeart/2005/8/layout/vList4"/>
    <dgm:cxn modelId="{D37E2739-69BD-4110-8A71-CFCCBCC867DB}" type="presParOf" srcId="{F51805DC-CC46-47BE-9CBA-13418540D498}" destId="{2638A5F5-570D-41F4-877D-E5BFBB06BEF8}" srcOrd="8" destOrd="0" presId="urn:microsoft.com/office/officeart/2005/8/layout/vList4"/>
    <dgm:cxn modelId="{BC9BEF19-601C-4D36-B3D4-01CB7BD35CD1}" type="presParOf" srcId="{2638A5F5-570D-41F4-877D-E5BFBB06BEF8}" destId="{769F8C10-028F-4DF2-8F17-7DE194DCB3ED}" srcOrd="0" destOrd="0" presId="urn:microsoft.com/office/officeart/2005/8/layout/vList4"/>
    <dgm:cxn modelId="{E628AF30-ED84-4639-9CA2-F1B362F6F110}" type="presParOf" srcId="{2638A5F5-570D-41F4-877D-E5BFBB06BEF8}" destId="{A36F9D70-BF7E-4E76-87BF-ADEAB03664B9}" srcOrd="1" destOrd="0" presId="urn:microsoft.com/office/officeart/2005/8/layout/vList4"/>
    <dgm:cxn modelId="{97651254-3B9C-4891-B0D8-CA08A8C33198}" type="presParOf" srcId="{2638A5F5-570D-41F4-877D-E5BFBB06BEF8}" destId="{BC0C8051-8526-4F4B-8D0C-53157BFF5F8B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85EE889-C525-4DD4-A6A0-E62F560500FA}" type="doc">
      <dgm:prSet loTypeId="urn:microsoft.com/office/officeart/2005/8/layout/bProcess3" loCatId="process" qsTypeId="urn:microsoft.com/office/officeart/2005/8/quickstyle/simple1" qsCatId="simple" csTypeId="urn:microsoft.com/office/officeart/2005/8/colors/accent3_5" csCatId="accent3" phldr="1"/>
      <dgm:spPr/>
      <dgm:t>
        <a:bodyPr/>
        <a:lstStyle/>
        <a:p>
          <a:endParaRPr lang="sl-SI"/>
        </a:p>
      </dgm:t>
    </dgm:pt>
    <dgm:pt modelId="{72CD74E3-8A34-41F1-8040-80CB4562A1C8}">
      <dgm:prSet phldrT="[besedilo]"/>
      <dgm:spPr/>
      <dgm:t>
        <a:bodyPr/>
        <a:lstStyle/>
        <a:p>
          <a:r>
            <a:rPr lang="sl-SI" dirty="0"/>
            <a:t>Prevzem </a:t>
          </a:r>
          <a:r>
            <a:rPr lang="sl-SI"/>
            <a:t>podatkovne baze</a:t>
          </a:r>
          <a:endParaRPr lang="sl-SI" dirty="0"/>
        </a:p>
      </dgm:t>
    </dgm:pt>
    <dgm:pt modelId="{497EE11F-90E1-4313-90D9-352706B5DC5A}" type="parTrans" cxnId="{73E69A9D-43B4-4473-810F-995C27343E21}">
      <dgm:prSet/>
      <dgm:spPr/>
      <dgm:t>
        <a:bodyPr/>
        <a:lstStyle/>
        <a:p>
          <a:endParaRPr lang="sl-SI"/>
        </a:p>
      </dgm:t>
    </dgm:pt>
    <dgm:pt modelId="{29B392A2-1779-42D0-AB59-E52AE9C97928}" type="sibTrans" cxnId="{73E69A9D-43B4-4473-810F-995C27343E21}">
      <dgm:prSet/>
      <dgm:spPr/>
      <dgm:t>
        <a:bodyPr/>
        <a:lstStyle/>
        <a:p>
          <a:endParaRPr lang="sl-SI"/>
        </a:p>
      </dgm:t>
    </dgm:pt>
    <dgm:pt modelId="{E4532945-21C9-4AEA-A6DE-7384529D1F31}">
      <dgm:prSet phldrT="[besedilo]"/>
      <dgm:spPr/>
      <dgm:t>
        <a:bodyPr/>
        <a:lstStyle/>
        <a:p>
          <a:r>
            <a:rPr lang="sl-SI" dirty="0"/>
            <a:t>Prenos v lokalno </a:t>
          </a:r>
          <a:r>
            <a:rPr lang="sl-SI"/>
            <a:t>bazo podatkov</a:t>
          </a:r>
          <a:endParaRPr lang="sl-SI" dirty="0"/>
        </a:p>
      </dgm:t>
    </dgm:pt>
    <dgm:pt modelId="{42F23464-8BD4-4A3E-A165-D78345CC534B}" type="parTrans" cxnId="{C5AA6C51-9DFB-49F0-8479-DF33847B8320}">
      <dgm:prSet/>
      <dgm:spPr/>
      <dgm:t>
        <a:bodyPr/>
        <a:lstStyle/>
        <a:p>
          <a:endParaRPr lang="sl-SI"/>
        </a:p>
      </dgm:t>
    </dgm:pt>
    <dgm:pt modelId="{5D70318B-595E-41E4-9301-3B5644A75E59}" type="sibTrans" cxnId="{C5AA6C51-9DFB-49F0-8479-DF33847B8320}">
      <dgm:prSet/>
      <dgm:spPr/>
      <dgm:t>
        <a:bodyPr/>
        <a:lstStyle/>
        <a:p>
          <a:endParaRPr lang="sl-SI"/>
        </a:p>
      </dgm:t>
    </dgm:pt>
    <dgm:pt modelId="{74ED56B0-D98A-452E-A97F-0BEDC7DDD0FC}">
      <dgm:prSet phldrT="[besedilo]"/>
      <dgm:spPr/>
      <dgm:t>
        <a:bodyPr/>
        <a:lstStyle/>
        <a:p>
          <a:r>
            <a:rPr lang="sl-SI" dirty="0"/>
            <a:t>Tehnična </a:t>
          </a:r>
          <a:r>
            <a:rPr lang="sl-SI"/>
            <a:t>kontrola podatkov</a:t>
          </a:r>
          <a:endParaRPr lang="sl-SI" dirty="0"/>
        </a:p>
      </dgm:t>
    </dgm:pt>
    <dgm:pt modelId="{8AD1D923-D104-497E-9A9C-E35E9C388A5B}" type="parTrans" cxnId="{F6850C4F-9694-4E89-9D9F-FFBC16861DC1}">
      <dgm:prSet/>
      <dgm:spPr/>
      <dgm:t>
        <a:bodyPr/>
        <a:lstStyle/>
        <a:p>
          <a:endParaRPr lang="sl-SI"/>
        </a:p>
      </dgm:t>
    </dgm:pt>
    <dgm:pt modelId="{5B9C49E0-FAD0-4E2D-9C35-15121E1ECB49}" type="sibTrans" cxnId="{F6850C4F-9694-4E89-9D9F-FFBC16861DC1}">
      <dgm:prSet/>
      <dgm:spPr/>
      <dgm:t>
        <a:bodyPr/>
        <a:lstStyle/>
        <a:p>
          <a:endParaRPr lang="sl-SI"/>
        </a:p>
      </dgm:t>
    </dgm:pt>
    <dgm:pt modelId="{B41FEE3F-7AC1-4180-AD8D-4A92C400E160}">
      <dgm:prSet phldrT="[besedilo]"/>
      <dgm:spPr/>
      <dgm:t>
        <a:bodyPr/>
        <a:lstStyle/>
        <a:p>
          <a:r>
            <a:rPr lang="sl-SI" dirty="0"/>
            <a:t>Vsebinska kontrola podatkov</a:t>
          </a:r>
        </a:p>
      </dgm:t>
    </dgm:pt>
    <dgm:pt modelId="{58201C4D-61F1-4652-BFA4-5A5D1E4E819D}" type="parTrans" cxnId="{657BD2F1-9E1D-4F35-B602-6FDC0DC19607}">
      <dgm:prSet/>
      <dgm:spPr/>
      <dgm:t>
        <a:bodyPr/>
        <a:lstStyle/>
        <a:p>
          <a:endParaRPr lang="sl-SI"/>
        </a:p>
      </dgm:t>
    </dgm:pt>
    <dgm:pt modelId="{93EE9E26-2A1E-4464-8AC2-8931216C8C5A}" type="sibTrans" cxnId="{657BD2F1-9E1D-4F35-B602-6FDC0DC19607}">
      <dgm:prSet/>
      <dgm:spPr/>
      <dgm:t>
        <a:bodyPr/>
        <a:lstStyle/>
        <a:p>
          <a:endParaRPr lang="sl-SI"/>
        </a:p>
      </dgm:t>
    </dgm:pt>
    <dgm:pt modelId="{82DDCE2D-B9BD-467D-83FC-2CF6F2669DB6}">
      <dgm:prSet phldrT="[besedilo]"/>
      <dgm:spPr/>
      <dgm:t>
        <a:bodyPr/>
        <a:lstStyle/>
        <a:p>
          <a:r>
            <a:rPr lang="sl-SI" dirty="0"/>
            <a:t>Testna priprava odločbe</a:t>
          </a:r>
        </a:p>
      </dgm:t>
    </dgm:pt>
    <dgm:pt modelId="{63E0E44B-8741-40E6-82EF-8AC838276852}" type="parTrans" cxnId="{D8765790-F367-4DB5-AC95-7CA24C94C7F3}">
      <dgm:prSet/>
      <dgm:spPr/>
      <dgm:t>
        <a:bodyPr/>
        <a:lstStyle/>
        <a:p>
          <a:endParaRPr lang="sl-SI"/>
        </a:p>
      </dgm:t>
    </dgm:pt>
    <dgm:pt modelId="{52CF7DEC-7911-4C90-97ED-BD867A354217}" type="sibTrans" cxnId="{D8765790-F367-4DB5-AC95-7CA24C94C7F3}">
      <dgm:prSet/>
      <dgm:spPr/>
      <dgm:t>
        <a:bodyPr/>
        <a:lstStyle/>
        <a:p>
          <a:endParaRPr lang="sl-SI"/>
        </a:p>
      </dgm:t>
    </dgm:pt>
    <dgm:pt modelId="{17F5DAB8-F9C4-4F20-8ACA-7ED3D7C50A93}">
      <dgm:prSet phldrT="[besedilo]"/>
      <dgm:spPr/>
      <dgm:t>
        <a:bodyPr/>
        <a:lstStyle/>
        <a:p>
          <a:r>
            <a:rPr lang="sl-SI" dirty="0"/>
            <a:t>Končna priprava odločb</a:t>
          </a:r>
        </a:p>
      </dgm:t>
    </dgm:pt>
    <dgm:pt modelId="{C571592E-671D-4606-A6C9-E017FC1529F9}" type="parTrans" cxnId="{22877961-3C27-40AE-B478-5C78574C9ADC}">
      <dgm:prSet/>
      <dgm:spPr/>
      <dgm:t>
        <a:bodyPr/>
        <a:lstStyle/>
        <a:p>
          <a:endParaRPr lang="sl-SI"/>
        </a:p>
      </dgm:t>
    </dgm:pt>
    <dgm:pt modelId="{2336EB90-9E77-442E-8994-B72C17523842}" type="sibTrans" cxnId="{22877961-3C27-40AE-B478-5C78574C9ADC}">
      <dgm:prSet/>
      <dgm:spPr/>
      <dgm:t>
        <a:bodyPr/>
        <a:lstStyle/>
        <a:p>
          <a:endParaRPr lang="sl-SI"/>
        </a:p>
      </dgm:t>
    </dgm:pt>
    <dgm:pt modelId="{9EA3B22B-EF14-42DA-8716-DAF161E49C34}">
      <dgm:prSet phldrT="[besedilo]"/>
      <dgm:spPr/>
      <dgm:t>
        <a:bodyPr/>
        <a:lstStyle/>
        <a:p>
          <a:r>
            <a:rPr lang="sl-SI" dirty="0"/>
            <a:t>Oddaja odločb v tiskarno/</a:t>
          </a:r>
          <a:r>
            <a:rPr lang="sl-SI" dirty="0" err="1"/>
            <a:t>eDavke</a:t>
          </a:r>
          <a:endParaRPr lang="sl-SI" dirty="0"/>
        </a:p>
      </dgm:t>
    </dgm:pt>
    <dgm:pt modelId="{08EAA932-0D89-4A53-AE37-F95A241F99B7}" type="parTrans" cxnId="{0EFDFB41-3D5A-435A-9BC1-ED3127DE0272}">
      <dgm:prSet/>
      <dgm:spPr/>
      <dgm:t>
        <a:bodyPr/>
        <a:lstStyle/>
        <a:p>
          <a:endParaRPr lang="sl-SI"/>
        </a:p>
      </dgm:t>
    </dgm:pt>
    <dgm:pt modelId="{46EC889F-FB31-4B49-8319-6DC050C7490C}" type="sibTrans" cxnId="{0EFDFB41-3D5A-435A-9BC1-ED3127DE0272}">
      <dgm:prSet/>
      <dgm:spPr/>
      <dgm:t>
        <a:bodyPr/>
        <a:lstStyle/>
        <a:p>
          <a:endParaRPr lang="sl-SI"/>
        </a:p>
      </dgm:t>
    </dgm:pt>
    <dgm:pt modelId="{98E2396F-1AD8-4DCF-98B8-3DCB68AD3107}">
      <dgm:prSet phldrT="[besedilo]"/>
      <dgm:spPr/>
      <dgm:t>
        <a:bodyPr/>
        <a:lstStyle/>
        <a:p>
          <a:r>
            <a:rPr lang="sl-SI" dirty="0"/>
            <a:t>Knjiženje</a:t>
          </a:r>
        </a:p>
      </dgm:t>
    </dgm:pt>
    <dgm:pt modelId="{272C90A0-76B8-41DD-8150-A063098C8FF2}" type="parTrans" cxnId="{0BDE3471-54E2-47C4-8553-44193F4C116C}">
      <dgm:prSet/>
      <dgm:spPr/>
      <dgm:t>
        <a:bodyPr/>
        <a:lstStyle/>
        <a:p>
          <a:endParaRPr lang="sl-SI"/>
        </a:p>
      </dgm:t>
    </dgm:pt>
    <dgm:pt modelId="{3CD76815-F113-4B89-8A10-B378AA847443}" type="sibTrans" cxnId="{0BDE3471-54E2-47C4-8553-44193F4C116C}">
      <dgm:prSet/>
      <dgm:spPr/>
      <dgm:t>
        <a:bodyPr/>
        <a:lstStyle/>
        <a:p>
          <a:endParaRPr lang="sl-SI"/>
        </a:p>
      </dgm:t>
    </dgm:pt>
    <dgm:pt modelId="{274B8EA4-1D98-4868-B2CF-AD90A7C1B168}">
      <dgm:prSet phldrT="[besedilo]"/>
      <dgm:spPr/>
      <dgm:t>
        <a:bodyPr/>
        <a:lstStyle/>
        <a:p>
          <a:r>
            <a:rPr lang="sl-SI" dirty="0"/>
            <a:t>Potrditev </a:t>
          </a:r>
          <a:r>
            <a:rPr lang="sl-SI" dirty="0" err="1"/>
            <a:t>odmernega</a:t>
          </a:r>
          <a:r>
            <a:rPr lang="sl-SI" dirty="0"/>
            <a:t> seznama</a:t>
          </a:r>
        </a:p>
      </dgm:t>
    </dgm:pt>
    <dgm:pt modelId="{91C4F60C-2B1F-4475-AC1C-E45B5A2A9A46}" type="parTrans" cxnId="{08D2C1E6-F2FE-4956-8165-0FDCCAB2CB85}">
      <dgm:prSet/>
      <dgm:spPr/>
      <dgm:t>
        <a:bodyPr/>
        <a:lstStyle/>
        <a:p>
          <a:endParaRPr lang="sl-SI"/>
        </a:p>
      </dgm:t>
    </dgm:pt>
    <dgm:pt modelId="{387AFC88-818D-40FC-A418-CEB693267554}" type="sibTrans" cxnId="{08D2C1E6-F2FE-4956-8165-0FDCCAB2CB85}">
      <dgm:prSet/>
      <dgm:spPr/>
      <dgm:t>
        <a:bodyPr/>
        <a:lstStyle/>
        <a:p>
          <a:endParaRPr lang="sl-SI"/>
        </a:p>
      </dgm:t>
    </dgm:pt>
    <dgm:pt modelId="{BFCB096E-6058-41ED-93DA-EECE400949DA}" type="pres">
      <dgm:prSet presAssocID="{F85EE889-C525-4DD4-A6A0-E62F560500FA}" presName="Name0" presStyleCnt="0">
        <dgm:presLayoutVars>
          <dgm:dir/>
          <dgm:resizeHandles val="exact"/>
        </dgm:presLayoutVars>
      </dgm:prSet>
      <dgm:spPr/>
    </dgm:pt>
    <dgm:pt modelId="{9907898E-E820-4E04-A53D-2C9A83BDF304}" type="pres">
      <dgm:prSet presAssocID="{72CD74E3-8A34-41F1-8040-80CB4562A1C8}" presName="node" presStyleLbl="node1" presStyleIdx="0" presStyleCnt="9">
        <dgm:presLayoutVars>
          <dgm:bulletEnabled val="1"/>
        </dgm:presLayoutVars>
      </dgm:prSet>
      <dgm:spPr/>
    </dgm:pt>
    <dgm:pt modelId="{1C4A2BF4-5839-4A35-A163-8024118715A0}" type="pres">
      <dgm:prSet presAssocID="{29B392A2-1779-42D0-AB59-E52AE9C97928}" presName="sibTrans" presStyleLbl="sibTrans1D1" presStyleIdx="0" presStyleCnt="8"/>
      <dgm:spPr/>
    </dgm:pt>
    <dgm:pt modelId="{4C130118-1C7D-4E8A-A9C5-4C1B5EFC638C}" type="pres">
      <dgm:prSet presAssocID="{29B392A2-1779-42D0-AB59-E52AE9C97928}" presName="connectorText" presStyleLbl="sibTrans1D1" presStyleIdx="0" presStyleCnt="8"/>
      <dgm:spPr/>
    </dgm:pt>
    <dgm:pt modelId="{B33C7ADC-F696-48A5-A71D-AB009CADDA29}" type="pres">
      <dgm:prSet presAssocID="{E4532945-21C9-4AEA-A6DE-7384529D1F31}" presName="node" presStyleLbl="node1" presStyleIdx="1" presStyleCnt="9">
        <dgm:presLayoutVars>
          <dgm:bulletEnabled val="1"/>
        </dgm:presLayoutVars>
      </dgm:prSet>
      <dgm:spPr/>
    </dgm:pt>
    <dgm:pt modelId="{2B511CF5-3650-4DFA-9D8B-0C354D721462}" type="pres">
      <dgm:prSet presAssocID="{5D70318B-595E-41E4-9301-3B5644A75E59}" presName="sibTrans" presStyleLbl="sibTrans1D1" presStyleIdx="1" presStyleCnt="8"/>
      <dgm:spPr/>
    </dgm:pt>
    <dgm:pt modelId="{864B5CA5-32D7-4411-909F-07638985CF31}" type="pres">
      <dgm:prSet presAssocID="{5D70318B-595E-41E4-9301-3B5644A75E59}" presName="connectorText" presStyleLbl="sibTrans1D1" presStyleIdx="1" presStyleCnt="8"/>
      <dgm:spPr/>
    </dgm:pt>
    <dgm:pt modelId="{55032A5D-0100-4C43-B620-B33A34AEB3A8}" type="pres">
      <dgm:prSet presAssocID="{74ED56B0-D98A-452E-A97F-0BEDC7DDD0FC}" presName="node" presStyleLbl="node1" presStyleIdx="2" presStyleCnt="9">
        <dgm:presLayoutVars>
          <dgm:bulletEnabled val="1"/>
        </dgm:presLayoutVars>
      </dgm:prSet>
      <dgm:spPr/>
    </dgm:pt>
    <dgm:pt modelId="{E37A4F08-E7AD-4838-BBF1-AB1A9AB94A11}" type="pres">
      <dgm:prSet presAssocID="{5B9C49E0-FAD0-4E2D-9C35-15121E1ECB49}" presName="sibTrans" presStyleLbl="sibTrans1D1" presStyleIdx="2" presStyleCnt="8"/>
      <dgm:spPr/>
    </dgm:pt>
    <dgm:pt modelId="{BE28E0AA-639C-429F-93A5-8C8A6DCA6799}" type="pres">
      <dgm:prSet presAssocID="{5B9C49E0-FAD0-4E2D-9C35-15121E1ECB49}" presName="connectorText" presStyleLbl="sibTrans1D1" presStyleIdx="2" presStyleCnt="8"/>
      <dgm:spPr/>
    </dgm:pt>
    <dgm:pt modelId="{82AB566B-7027-4FBF-8229-CE262DCC876F}" type="pres">
      <dgm:prSet presAssocID="{B41FEE3F-7AC1-4180-AD8D-4A92C400E160}" presName="node" presStyleLbl="node1" presStyleIdx="3" presStyleCnt="9">
        <dgm:presLayoutVars>
          <dgm:bulletEnabled val="1"/>
        </dgm:presLayoutVars>
      </dgm:prSet>
      <dgm:spPr/>
    </dgm:pt>
    <dgm:pt modelId="{667C40A8-306F-45E4-9901-2E74CE4389A7}" type="pres">
      <dgm:prSet presAssocID="{93EE9E26-2A1E-4464-8AC2-8931216C8C5A}" presName="sibTrans" presStyleLbl="sibTrans1D1" presStyleIdx="3" presStyleCnt="8"/>
      <dgm:spPr/>
    </dgm:pt>
    <dgm:pt modelId="{E297B163-4627-45B9-9FB8-F84EF2DED9A3}" type="pres">
      <dgm:prSet presAssocID="{93EE9E26-2A1E-4464-8AC2-8931216C8C5A}" presName="connectorText" presStyleLbl="sibTrans1D1" presStyleIdx="3" presStyleCnt="8"/>
      <dgm:spPr/>
    </dgm:pt>
    <dgm:pt modelId="{C2A6AFCB-51C3-42D2-B9FF-479D5957C0A7}" type="pres">
      <dgm:prSet presAssocID="{274B8EA4-1D98-4868-B2CF-AD90A7C1B168}" presName="node" presStyleLbl="node1" presStyleIdx="4" presStyleCnt="9">
        <dgm:presLayoutVars>
          <dgm:bulletEnabled val="1"/>
        </dgm:presLayoutVars>
      </dgm:prSet>
      <dgm:spPr/>
    </dgm:pt>
    <dgm:pt modelId="{3BCFB2B7-C683-4541-8F76-BE2758D562F5}" type="pres">
      <dgm:prSet presAssocID="{387AFC88-818D-40FC-A418-CEB693267554}" presName="sibTrans" presStyleLbl="sibTrans1D1" presStyleIdx="4" presStyleCnt="8"/>
      <dgm:spPr/>
    </dgm:pt>
    <dgm:pt modelId="{1A881F79-62CB-44FD-87A9-4883E0577827}" type="pres">
      <dgm:prSet presAssocID="{387AFC88-818D-40FC-A418-CEB693267554}" presName="connectorText" presStyleLbl="sibTrans1D1" presStyleIdx="4" presStyleCnt="8"/>
      <dgm:spPr/>
    </dgm:pt>
    <dgm:pt modelId="{2B4725AE-D382-4D4B-BBB4-274B8B58DD4F}" type="pres">
      <dgm:prSet presAssocID="{82DDCE2D-B9BD-467D-83FC-2CF6F2669DB6}" presName="node" presStyleLbl="node1" presStyleIdx="5" presStyleCnt="9">
        <dgm:presLayoutVars>
          <dgm:bulletEnabled val="1"/>
        </dgm:presLayoutVars>
      </dgm:prSet>
      <dgm:spPr/>
    </dgm:pt>
    <dgm:pt modelId="{1B61402B-33B7-4963-A7BE-8EAEB7ADEB02}" type="pres">
      <dgm:prSet presAssocID="{52CF7DEC-7911-4C90-97ED-BD867A354217}" presName="sibTrans" presStyleLbl="sibTrans1D1" presStyleIdx="5" presStyleCnt="8"/>
      <dgm:spPr/>
    </dgm:pt>
    <dgm:pt modelId="{19867C78-9026-4584-9E77-DDA8D91BC75C}" type="pres">
      <dgm:prSet presAssocID="{52CF7DEC-7911-4C90-97ED-BD867A354217}" presName="connectorText" presStyleLbl="sibTrans1D1" presStyleIdx="5" presStyleCnt="8"/>
      <dgm:spPr/>
    </dgm:pt>
    <dgm:pt modelId="{D957A420-77CE-465D-977C-3F40DBAEF0E1}" type="pres">
      <dgm:prSet presAssocID="{17F5DAB8-F9C4-4F20-8ACA-7ED3D7C50A93}" presName="node" presStyleLbl="node1" presStyleIdx="6" presStyleCnt="9">
        <dgm:presLayoutVars>
          <dgm:bulletEnabled val="1"/>
        </dgm:presLayoutVars>
      </dgm:prSet>
      <dgm:spPr/>
    </dgm:pt>
    <dgm:pt modelId="{378CB0FD-BAF3-48D4-8E54-5530B8050AC9}" type="pres">
      <dgm:prSet presAssocID="{2336EB90-9E77-442E-8994-B72C17523842}" presName="sibTrans" presStyleLbl="sibTrans1D1" presStyleIdx="6" presStyleCnt="8"/>
      <dgm:spPr/>
    </dgm:pt>
    <dgm:pt modelId="{5A304EA4-5D15-46FD-9C14-C8D4A74F19DD}" type="pres">
      <dgm:prSet presAssocID="{2336EB90-9E77-442E-8994-B72C17523842}" presName="connectorText" presStyleLbl="sibTrans1D1" presStyleIdx="6" presStyleCnt="8"/>
      <dgm:spPr/>
    </dgm:pt>
    <dgm:pt modelId="{64886ECC-14C4-4BCA-8CC5-2BE46701D6E8}" type="pres">
      <dgm:prSet presAssocID="{9EA3B22B-EF14-42DA-8716-DAF161E49C34}" presName="node" presStyleLbl="node1" presStyleIdx="7" presStyleCnt="9">
        <dgm:presLayoutVars>
          <dgm:bulletEnabled val="1"/>
        </dgm:presLayoutVars>
      </dgm:prSet>
      <dgm:spPr/>
    </dgm:pt>
    <dgm:pt modelId="{902F2D61-EE2C-4A6F-B0DF-2D3A2A8043D0}" type="pres">
      <dgm:prSet presAssocID="{46EC889F-FB31-4B49-8319-6DC050C7490C}" presName="sibTrans" presStyleLbl="sibTrans1D1" presStyleIdx="7" presStyleCnt="8"/>
      <dgm:spPr/>
    </dgm:pt>
    <dgm:pt modelId="{06BF3656-D2C7-4046-87AD-A32EEBD5F613}" type="pres">
      <dgm:prSet presAssocID="{46EC889F-FB31-4B49-8319-6DC050C7490C}" presName="connectorText" presStyleLbl="sibTrans1D1" presStyleIdx="7" presStyleCnt="8"/>
      <dgm:spPr/>
    </dgm:pt>
    <dgm:pt modelId="{87534E25-26F4-4CF7-97E4-E19E6F31529C}" type="pres">
      <dgm:prSet presAssocID="{98E2396F-1AD8-4DCF-98B8-3DCB68AD3107}" presName="node" presStyleLbl="node1" presStyleIdx="8" presStyleCnt="9">
        <dgm:presLayoutVars>
          <dgm:bulletEnabled val="1"/>
        </dgm:presLayoutVars>
      </dgm:prSet>
      <dgm:spPr/>
    </dgm:pt>
  </dgm:ptLst>
  <dgm:cxnLst>
    <dgm:cxn modelId="{59D9AE08-B17F-47D6-B77B-85934CFA8A97}" type="presOf" srcId="{E4532945-21C9-4AEA-A6DE-7384529D1F31}" destId="{B33C7ADC-F696-48A5-A71D-AB009CADDA29}" srcOrd="0" destOrd="0" presId="urn:microsoft.com/office/officeart/2005/8/layout/bProcess3"/>
    <dgm:cxn modelId="{6779E617-0DBB-4C46-BC56-FD83226AAC12}" type="presOf" srcId="{98E2396F-1AD8-4DCF-98B8-3DCB68AD3107}" destId="{87534E25-26F4-4CF7-97E4-E19E6F31529C}" srcOrd="0" destOrd="0" presId="urn:microsoft.com/office/officeart/2005/8/layout/bProcess3"/>
    <dgm:cxn modelId="{F0860928-90B5-4CB4-BD9A-4FB45430FECF}" type="presOf" srcId="{93EE9E26-2A1E-4464-8AC2-8931216C8C5A}" destId="{667C40A8-306F-45E4-9901-2E74CE4389A7}" srcOrd="0" destOrd="0" presId="urn:microsoft.com/office/officeart/2005/8/layout/bProcess3"/>
    <dgm:cxn modelId="{2DE54336-CEAF-4E27-B05C-9CB23FC53F43}" type="presOf" srcId="{F85EE889-C525-4DD4-A6A0-E62F560500FA}" destId="{BFCB096E-6058-41ED-93DA-EECE400949DA}" srcOrd="0" destOrd="0" presId="urn:microsoft.com/office/officeart/2005/8/layout/bProcess3"/>
    <dgm:cxn modelId="{700A4C37-98FE-4A44-8E80-0FCCB4315C4F}" type="presOf" srcId="{74ED56B0-D98A-452E-A97F-0BEDC7DDD0FC}" destId="{55032A5D-0100-4C43-B620-B33A34AEB3A8}" srcOrd="0" destOrd="0" presId="urn:microsoft.com/office/officeart/2005/8/layout/bProcess3"/>
    <dgm:cxn modelId="{22877961-3C27-40AE-B478-5C78574C9ADC}" srcId="{F85EE889-C525-4DD4-A6A0-E62F560500FA}" destId="{17F5DAB8-F9C4-4F20-8ACA-7ED3D7C50A93}" srcOrd="6" destOrd="0" parTransId="{C571592E-671D-4606-A6C9-E017FC1529F9}" sibTransId="{2336EB90-9E77-442E-8994-B72C17523842}"/>
    <dgm:cxn modelId="{0EFDFB41-3D5A-435A-9BC1-ED3127DE0272}" srcId="{F85EE889-C525-4DD4-A6A0-E62F560500FA}" destId="{9EA3B22B-EF14-42DA-8716-DAF161E49C34}" srcOrd="7" destOrd="0" parTransId="{08EAA932-0D89-4A53-AE37-F95A241F99B7}" sibTransId="{46EC889F-FB31-4B49-8319-6DC050C7490C}"/>
    <dgm:cxn modelId="{5672E36D-2F76-44D1-B7DC-B6E9EF5748A9}" type="presOf" srcId="{29B392A2-1779-42D0-AB59-E52AE9C97928}" destId="{4C130118-1C7D-4E8A-A9C5-4C1B5EFC638C}" srcOrd="1" destOrd="0" presId="urn:microsoft.com/office/officeart/2005/8/layout/bProcess3"/>
    <dgm:cxn modelId="{F6850C4F-9694-4E89-9D9F-FFBC16861DC1}" srcId="{F85EE889-C525-4DD4-A6A0-E62F560500FA}" destId="{74ED56B0-D98A-452E-A97F-0BEDC7DDD0FC}" srcOrd="2" destOrd="0" parTransId="{8AD1D923-D104-497E-9A9C-E35E9C388A5B}" sibTransId="{5B9C49E0-FAD0-4E2D-9C35-15121E1ECB49}"/>
    <dgm:cxn modelId="{EF8BA46F-53F1-4293-AC16-2416ECD8DA13}" type="presOf" srcId="{5D70318B-595E-41E4-9301-3B5644A75E59}" destId="{2B511CF5-3650-4DFA-9D8B-0C354D721462}" srcOrd="0" destOrd="0" presId="urn:microsoft.com/office/officeart/2005/8/layout/bProcess3"/>
    <dgm:cxn modelId="{0BDE3471-54E2-47C4-8553-44193F4C116C}" srcId="{F85EE889-C525-4DD4-A6A0-E62F560500FA}" destId="{98E2396F-1AD8-4DCF-98B8-3DCB68AD3107}" srcOrd="8" destOrd="0" parTransId="{272C90A0-76B8-41DD-8150-A063098C8FF2}" sibTransId="{3CD76815-F113-4B89-8A10-B378AA847443}"/>
    <dgm:cxn modelId="{C5AA6C51-9DFB-49F0-8479-DF33847B8320}" srcId="{F85EE889-C525-4DD4-A6A0-E62F560500FA}" destId="{E4532945-21C9-4AEA-A6DE-7384529D1F31}" srcOrd="1" destOrd="0" parTransId="{42F23464-8BD4-4A3E-A165-D78345CC534B}" sibTransId="{5D70318B-595E-41E4-9301-3B5644A75E59}"/>
    <dgm:cxn modelId="{41B5E951-72CB-43DE-8769-6B34213BC463}" type="presOf" srcId="{82DDCE2D-B9BD-467D-83FC-2CF6F2669DB6}" destId="{2B4725AE-D382-4D4B-BBB4-274B8B58DD4F}" srcOrd="0" destOrd="0" presId="urn:microsoft.com/office/officeart/2005/8/layout/bProcess3"/>
    <dgm:cxn modelId="{E52CEB75-F118-4C8D-ADA0-D6338B741E09}" type="presOf" srcId="{387AFC88-818D-40FC-A418-CEB693267554}" destId="{3BCFB2B7-C683-4541-8F76-BE2758D562F5}" srcOrd="0" destOrd="0" presId="urn:microsoft.com/office/officeart/2005/8/layout/bProcess3"/>
    <dgm:cxn modelId="{E7033178-5523-4016-8B14-0ADB0CD4A3EC}" type="presOf" srcId="{B41FEE3F-7AC1-4180-AD8D-4A92C400E160}" destId="{82AB566B-7027-4FBF-8229-CE262DCC876F}" srcOrd="0" destOrd="0" presId="urn:microsoft.com/office/officeart/2005/8/layout/bProcess3"/>
    <dgm:cxn modelId="{6B60627C-F83F-4A91-AA36-834FA9C71102}" type="presOf" srcId="{46EC889F-FB31-4B49-8319-6DC050C7490C}" destId="{902F2D61-EE2C-4A6F-B0DF-2D3A2A8043D0}" srcOrd="0" destOrd="0" presId="urn:microsoft.com/office/officeart/2005/8/layout/bProcess3"/>
    <dgm:cxn modelId="{F024C67E-5466-43E9-87DD-4C4AADC09696}" type="presOf" srcId="{29B392A2-1779-42D0-AB59-E52AE9C97928}" destId="{1C4A2BF4-5839-4A35-A163-8024118715A0}" srcOrd="0" destOrd="0" presId="urn:microsoft.com/office/officeart/2005/8/layout/bProcess3"/>
    <dgm:cxn modelId="{1D6F3B81-DB9C-4280-A110-04EA34F6D4FF}" type="presOf" srcId="{9EA3B22B-EF14-42DA-8716-DAF161E49C34}" destId="{64886ECC-14C4-4BCA-8CC5-2BE46701D6E8}" srcOrd="0" destOrd="0" presId="urn:microsoft.com/office/officeart/2005/8/layout/bProcess3"/>
    <dgm:cxn modelId="{CAD5978B-A84D-432D-878C-DCD7B4E341BA}" type="presOf" srcId="{17F5DAB8-F9C4-4F20-8ACA-7ED3D7C50A93}" destId="{D957A420-77CE-465D-977C-3F40DBAEF0E1}" srcOrd="0" destOrd="0" presId="urn:microsoft.com/office/officeart/2005/8/layout/bProcess3"/>
    <dgm:cxn modelId="{D8765790-F367-4DB5-AC95-7CA24C94C7F3}" srcId="{F85EE889-C525-4DD4-A6A0-E62F560500FA}" destId="{82DDCE2D-B9BD-467D-83FC-2CF6F2669DB6}" srcOrd="5" destOrd="0" parTransId="{63E0E44B-8741-40E6-82EF-8AC838276852}" sibTransId="{52CF7DEC-7911-4C90-97ED-BD867A354217}"/>
    <dgm:cxn modelId="{7647DE92-C22C-4E37-814D-C5B4872F18BE}" type="presOf" srcId="{387AFC88-818D-40FC-A418-CEB693267554}" destId="{1A881F79-62CB-44FD-87A9-4883E0577827}" srcOrd="1" destOrd="0" presId="urn:microsoft.com/office/officeart/2005/8/layout/bProcess3"/>
    <dgm:cxn modelId="{E48D899B-7BFD-44FD-B6D4-37F58CC0A4F7}" type="presOf" srcId="{93EE9E26-2A1E-4464-8AC2-8931216C8C5A}" destId="{E297B163-4627-45B9-9FB8-F84EF2DED9A3}" srcOrd="1" destOrd="0" presId="urn:microsoft.com/office/officeart/2005/8/layout/bProcess3"/>
    <dgm:cxn modelId="{73E69A9D-43B4-4473-810F-995C27343E21}" srcId="{F85EE889-C525-4DD4-A6A0-E62F560500FA}" destId="{72CD74E3-8A34-41F1-8040-80CB4562A1C8}" srcOrd="0" destOrd="0" parTransId="{497EE11F-90E1-4313-90D9-352706B5DC5A}" sibTransId="{29B392A2-1779-42D0-AB59-E52AE9C97928}"/>
    <dgm:cxn modelId="{3897F99D-47DD-4283-871B-2445877FB87F}" type="presOf" srcId="{2336EB90-9E77-442E-8994-B72C17523842}" destId="{5A304EA4-5D15-46FD-9C14-C8D4A74F19DD}" srcOrd="1" destOrd="0" presId="urn:microsoft.com/office/officeart/2005/8/layout/bProcess3"/>
    <dgm:cxn modelId="{6881B6A2-5266-4502-9D94-736D23202EA0}" type="presOf" srcId="{52CF7DEC-7911-4C90-97ED-BD867A354217}" destId="{1B61402B-33B7-4963-A7BE-8EAEB7ADEB02}" srcOrd="0" destOrd="0" presId="urn:microsoft.com/office/officeart/2005/8/layout/bProcess3"/>
    <dgm:cxn modelId="{9726C8A5-49E8-4692-89C6-53476DA518FF}" type="presOf" srcId="{2336EB90-9E77-442E-8994-B72C17523842}" destId="{378CB0FD-BAF3-48D4-8E54-5530B8050AC9}" srcOrd="0" destOrd="0" presId="urn:microsoft.com/office/officeart/2005/8/layout/bProcess3"/>
    <dgm:cxn modelId="{6F2EA5A6-4F2F-4E16-9BC3-944EA9086041}" type="presOf" srcId="{5B9C49E0-FAD0-4E2D-9C35-15121E1ECB49}" destId="{E37A4F08-E7AD-4838-BBF1-AB1A9AB94A11}" srcOrd="0" destOrd="0" presId="urn:microsoft.com/office/officeart/2005/8/layout/bProcess3"/>
    <dgm:cxn modelId="{35D4D5AD-EC07-4764-AC1F-7F5A71658A0A}" type="presOf" srcId="{72CD74E3-8A34-41F1-8040-80CB4562A1C8}" destId="{9907898E-E820-4E04-A53D-2C9A83BDF304}" srcOrd="0" destOrd="0" presId="urn:microsoft.com/office/officeart/2005/8/layout/bProcess3"/>
    <dgm:cxn modelId="{327523C2-767D-4E4B-AB34-58ABDCD45226}" type="presOf" srcId="{274B8EA4-1D98-4868-B2CF-AD90A7C1B168}" destId="{C2A6AFCB-51C3-42D2-B9FF-479D5957C0A7}" srcOrd="0" destOrd="0" presId="urn:microsoft.com/office/officeart/2005/8/layout/bProcess3"/>
    <dgm:cxn modelId="{52EA4CCF-0B95-4173-AF3D-29725CA8C8E1}" type="presOf" srcId="{5B9C49E0-FAD0-4E2D-9C35-15121E1ECB49}" destId="{BE28E0AA-639C-429F-93A5-8C8A6DCA6799}" srcOrd="1" destOrd="0" presId="urn:microsoft.com/office/officeart/2005/8/layout/bProcess3"/>
    <dgm:cxn modelId="{BC5A57DA-1EB0-4B06-8EB5-860EECFF187A}" type="presOf" srcId="{46EC889F-FB31-4B49-8319-6DC050C7490C}" destId="{06BF3656-D2C7-4046-87AD-A32EEBD5F613}" srcOrd="1" destOrd="0" presId="urn:microsoft.com/office/officeart/2005/8/layout/bProcess3"/>
    <dgm:cxn modelId="{C31AE6E2-A4CA-4411-9D4B-4B7533D06222}" type="presOf" srcId="{5D70318B-595E-41E4-9301-3B5644A75E59}" destId="{864B5CA5-32D7-4411-909F-07638985CF31}" srcOrd="1" destOrd="0" presId="urn:microsoft.com/office/officeart/2005/8/layout/bProcess3"/>
    <dgm:cxn modelId="{08D2C1E6-F2FE-4956-8165-0FDCCAB2CB85}" srcId="{F85EE889-C525-4DD4-A6A0-E62F560500FA}" destId="{274B8EA4-1D98-4868-B2CF-AD90A7C1B168}" srcOrd="4" destOrd="0" parTransId="{91C4F60C-2B1F-4475-AC1C-E45B5A2A9A46}" sibTransId="{387AFC88-818D-40FC-A418-CEB693267554}"/>
    <dgm:cxn modelId="{935525E8-19F1-4238-B7E4-9838FAC7135A}" type="presOf" srcId="{52CF7DEC-7911-4C90-97ED-BD867A354217}" destId="{19867C78-9026-4584-9E77-DDA8D91BC75C}" srcOrd="1" destOrd="0" presId="urn:microsoft.com/office/officeart/2005/8/layout/bProcess3"/>
    <dgm:cxn modelId="{657BD2F1-9E1D-4F35-B602-6FDC0DC19607}" srcId="{F85EE889-C525-4DD4-A6A0-E62F560500FA}" destId="{B41FEE3F-7AC1-4180-AD8D-4A92C400E160}" srcOrd="3" destOrd="0" parTransId="{58201C4D-61F1-4652-BFA4-5A5D1E4E819D}" sibTransId="{93EE9E26-2A1E-4464-8AC2-8931216C8C5A}"/>
    <dgm:cxn modelId="{B056CCE1-255E-4FC8-B13F-321EA1734B73}" type="presParOf" srcId="{BFCB096E-6058-41ED-93DA-EECE400949DA}" destId="{9907898E-E820-4E04-A53D-2C9A83BDF304}" srcOrd="0" destOrd="0" presId="urn:microsoft.com/office/officeart/2005/8/layout/bProcess3"/>
    <dgm:cxn modelId="{CAE0BBA1-F59B-490D-9C3B-5898B20B22C0}" type="presParOf" srcId="{BFCB096E-6058-41ED-93DA-EECE400949DA}" destId="{1C4A2BF4-5839-4A35-A163-8024118715A0}" srcOrd="1" destOrd="0" presId="urn:microsoft.com/office/officeart/2005/8/layout/bProcess3"/>
    <dgm:cxn modelId="{F8772488-6B5A-432D-AFC5-D3F0B1739A3B}" type="presParOf" srcId="{1C4A2BF4-5839-4A35-A163-8024118715A0}" destId="{4C130118-1C7D-4E8A-A9C5-4C1B5EFC638C}" srcOrd="0" destOrd="0" presId="urn:microsoft.com/office/officeart/2005/8/layout/bProcess3"/>
    <dgm:cxn modelId="{0496F3A4-5DC1-4210-BECC-4E1E652912E9}" type="presParOf" srcId="{BFCB096E-6058-41ED-93DA-EECE400949DA}" destId="{B33C7ADC-F696-48A5-A71D-AB009CADDA29}" srcOrd="2" destOrd="0" presId="urn:microsoft.com/office/officeart/2005/8/layout/bProcess3"/>
    <dgm:cxn modelId="{5AFD0FD0-9C09-4381-8C6F-1D0937EFAFC4}" type="presParOf" srcId="{BFCB096E-6058-41ED-93DA-EECE400949DA}" destId="{2B511CF5-3650-4DFA-9D8B-0C354D721462}" srcOrd="3" destOrd="0" presId="urn:microsoft.com/office/officeart/2005/8/layout/bProcess3"/>
    <dgm:cxn modelId="{2113AB94-970D-418E-A7E2-B1B66C5D91FA}" type="presParOf" srcId="{2B511CF5-3650-4DFA-9D8B-0C354D721462}" destId="{864B5CA5-32D7-4411-909F-07638985CF31}" srcOrd="0" destOrd="0" presId="urn:microsoft.com/office/officeart/2005/8/layout/bProcess3"/>
    <dgm:cxn modelId="{46C431E2-126B-4CBA-A64D-B1B3B15FBBC6}" type="presParOf" srcId="{BFCB096E-6058-41ED-93DA-EECE400949DA}" destId="{55032A5D-0100-4C43-B620-B33A34AEB3A8}" srcOrd="4" destOrd="0" presId="urn:microsoft.com/office/officeart/2005/8/layout/bProcess3"/>
    <dgm:cxn modelId="{4FA321AC-51B2-4EEE-BD2B-476207C5B0A6}" type="presParOf" srcId="{BFCB096E-6058-41ED-93DA-EECE400949DA}" destId="{E37A4F08-E7AD-4838-BBF1-AB1A9AB94A11}" srcOrd="5" destOrd="0" presId="urn:microsoft.com/office/officeart/2005/8/layout/bProcess3"/>
    <dgm:cxn modelId="{2F9DE5C7-6BE3-478F-A75B-0BCF8AAE0239}" type="presParOf" srcId="{E37A4F08-E7AD-4838-BBF1-AB1A9AB94A11}" destId="{BE28E0AA-639C-429F-93A5-8C8A6DCA6799}" srcOrd="0" destOrd="0" presId="urn:microsoft.com/office/officeart/2005/8/layout/bProcess3"/>
    <dgm:cxn modelId="{D70394CC-E1E9-48BF-830E-C1F4C0AFBCD2}" type="presParOf" srcId="{BFCB096E-6058-41ED-93DA-EECE400949DA}" destId="{82AB566B-7027-4FBF-8229-CE262DCC876F}" srcOrd="6" destOrd="0" presId="urn:microsoft.com/office/officeart/2005/8/layout/bProcess3"/>
    <dgm:cxn modelId="{F79523E0-2310-4B7D-90F1-C077A088E8D5}" type="presParOf" srcId="{BFCB096E-6058-41ED-93DA-EECE400949DA}" destId="{667C40A8-306F-45E4-9901-2E74CE4389A7}" srcOrd="7" destOrd="0" presId="urn:microsoft.com/office/officeart/2005/8/layout/bProcess3"/>
    <dgm:cxn modelId="{61582A0B-64B6-40C6-AE2B-54DBC53E6A5E}" type="presParOf" srcId="{667C40A8-306F-45E4-9901-2E74CE4389A7}" destId="{E297B163-4627-45B9-9FB8-F84EF2DED9A3}" srcOrd="0" destOrd="0" presId="urn:microsoft.com/office/officeart/2005/8/layout/bProcess3"/>
    <dgm:cxn modelId="{84FB5D1F-CCBB-4436-BEF3-06569EB64FA1}" type="presParOf" srcId="{BFCB096E-6058-41ED-93DA-EECE400949DA}" destId="{C2A6AFCB-51C3-42D2-B9FF-479D5957C0A7}" srcOrd="8" destOrd="0" presId="urn:microsoft.com/office/officeart/2005/8/layout/bProcess3"/>
    <dgm:cxn modelId="{7123D9E9-8D06-449F-8DB1-4C57DBF3B6B0}" type="presParOf" srcId="{BFCB096E-6058-41ED-93DA-EECE400949DA}" destId="{3BCFB2B7-C683-4541-8F76-BE2758D562F5}" srcOrd="9" destOrd="0" presId="urn:microsoft.com/office/officeart/2005/8/layout/bProcess3"/>
    <dgm:cxn modelId="{F4A7855B-9E2C-4128-8CCE-3201D5B585DC}" type="presParOf" srcId="{3BCFB2B7-C683-4541-8F76-BE2758D562F5}" destId="{1A881F79-62CB-44FD-87A9-4883E0577827}" srcOrd="0" destOrd="0" presId="urn:microsoft.com/office/officeart/2005/8/layout/bProcess3"/>
    <dgm:cxn modelId="{D428B141-C833-4C7A-967F-DD5BCE51318A}" type="presParOf" srcId="{BFCB096E-6058-41ED-93DA-EECE400949DA}" destId="{2B4725AE-D382-4D4B-BBB4-274B8B58DD4F}" srcOrd="10" destOrd="0" presId="urn:microsoft.com/office/officeart/2005/8/layout/bProcess3"/>
    <dgm:cxn modelId="{E057710C-0399-4238-A1CC-6D0A8D46656A}" type="presParOf" srcId="{BFCB096E-6058-41ED-93DA-EECE400949DA}" destId="{1B61402B-33B7-4963-A7BE-8EAEB7ADEB02}" srcOrd="11" destOrd="0" presId="urn:microsoft.com/office/officeart/2005/8/layout/bProcess3"/>
    <dgm:cxn modelId="{AC8EBBE9-AFBC-4461-A595-12CA082F03A6}" type="presParOf" srcId="{1B61402B-33B7-4963-A7BE-8EAEB7ADEB02}" destId="{19867C78-9026-4584-9E77-DDA8D91BC75C}" srcOrd="0" destOrd="0" presId="urn:microsoft.com/office/officeart/2005/8/layout/bProcess3"/>
    <dgm:cxn modelId="{5F3D1240-04BF-4C21-BF6E-C6FC3F2A15F4}" type="presParOf" srcId="{BFCB096E-6058-41ED-93DA-EECE400949DA}" destId="{D957A420-77CE-465D-977C-3F40DBAEF0E1}" srcOrd="12" destOrd="0" presId="urn:microsoft.com/office/officeart/2005/8/layout/bProcess3"/>
    <dgm:cxn modelId="{9B2D492B-E4DC-467D-9E43-66E2E9F2AA57}" type="presParOf" srcId="{BFCB096E-6058-41ED-93DA-EECE400949DA}" destId="{378CB0FD-BAF3-48D4-8E54-5530B8050AC9}" srcOrd="13" destOrd="0" presId="urn:microsoft.com/office/officeart/2005/8/layout/bProcess3"/>
    <dgm:cxn modelId="{39540FBF-343A-474E-AA0E-0E0D0625921E}" type="presParOf" srcId="{378CB0FD-BAF3-48D4-8E54-5530B8050AC9}" destId="{5A304EA4-5D15-46FD-9C14-C8D4A74F19DD}" srcOrd="0" destOrd="0" presId="urn:microsoft.com/office/officeart/2005/8/layout/bProcess3"/>
    <dgm:cxn modelId="{C0F68F64-CFF7-4428-B23D-61758F59C4D2}" type="presParOf" srcId="{BFCB096E-6058-41ED-93DA-EECE400949DA}" destId="{64886ECC-14C4-4BCA-8CC5-2BE46701D6E8}" srcOrd="14" destOrd="0" presId="urn:microsoft.com/office/officeart/2005/8/layout/bProcess3"/>
    <dgm:cxn modelId="{9FE98C87-4F5F-4F24-B94D-A1EFA52B2965}" type="presParOf" srcId="{BFCB096E-6058-41ED-93DA-EECE400949DA}" destId="{902F2D61-EE2C-4A6F-B0DF-2D3A2A8043D0}" srcOrd="15" destOrd="0" presId="urn:microsoft.com/office/officeart/2005/8/layout/bProcess3"/>
    <dgm:cxn modelId="{48AF4145-E422-4318-B70B-9878594AD010}" type="presParOf" srcId="{902F2D61-EE2C-4A6F-B0DF-2D3A2A8043D0}" destId="{06BF3656-D2C7-4046-87AD-A32EEBD5F613}" srcOrd="0" destOrd="0" presId="urn:microsoft.com/office/officeart/2005/8/layout/bProcess3"/>
    <dgm:cxn modelId="{0D3AB8A1-DAE0-4201-BE94-B7A6684F3A7F}" type="presParOf" srcId="{BFCB096E-6058-41ED-93DA-EECE400949DA}" destId="{87534E25-26F4-4CF7-97E4-E19E6F31529C}" srcOrd="16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EABC7D-67A0-4457-920A-9B37D64309AD}">
      <dsp:nvSpPr>
        <dsp:cNvPr id="0" name=""/>
        <dsp:cNvSpPr/>
      </dsp:nvSpPr>
      <dsp:spPr>
        <a:xfrm>
          <a:off x="0" y="0"/>
          <a:ext cx="7886700" cy="9639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400" kern="1200" dirty="0">
              <a:sym typeface="Calibri"/>
            </a:rPr>
            <a:t>odmera za nezazidana SZ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l-SI" sz="2000" b="1" kern="1200" dirty="0"/>
            <a:t>79 % občin (v l. 2024)</a:t>
          </a:r>
          <a:endParaRPr lang="sl-SI" sz="2000" kern="1200" dirty="0"/>
        </a:p>
      </dsp:txBody>
      <dsp:txXfrm>
        <a:off x="1673737" y="0"/>
        <a:ext cx="6212962" cy="963977"/>
      </dsp:txXfrm>
    </dsp:sp>
    <dsp:sp modelId="{50EBB573-A9A0-477F-99B9-D1ABD1F4F6BF}">
      <dsp:nvSpPr>
        <dsp:cNvPr id="0" name=""/>
        <dsp:cNvSpPr/>
      </dsp:nvSpPr>
      <dsp:spPr>
        <a:xfrm>
          <a:off x="96397" y="96397"/>
          <a:ext cx="1577340" cy="77118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9A345DA-7621-4A2C-8F4C-A19F9DB8BDB8}">
      <dsp:nvSpPr>
        <dsp:cNvPr id="0" name=""/>
        <dsp:cNvSpPr/>
      </dsp:nvSpPr>
      <dsp:spPr>
        <a:xfrm>
          <a:off x="0" y="1060374"/>
          <a:ext cx="7886700" cy="9639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-10000"/>
                <a:tint val="100000"/>
                <a:shade val="100000"/>
                <a:satMod val="13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-1000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400" u="none" kern="1200" dirty="0"/>
            <a:t>identifikator za zazidana stavbna zemljišča</a:t>
          </a:r>
        </a:p>
      </dsp:txBody>
      <dsp:txXfrm>
        <a:off x="1673737" y="1060374"/>
        <a:ext cx="6212962" cy="963977"/>
      </dsp:txXfrm>
    </dsp:sp>
    <dsp:sp modelId="{8BA7F49D-2833-4730-AEE2-10B9F513C891}">
      <dsp:nvSpPr>
        <dsp:cNvPr id="0" name=""/>
        <dsp:cNvSpPr/>
      </dsp:nvSpPr>
      <dsp:spPr>
        <a:xfrm>
          <a:off x="96397" y="1146361"/>
          <a:ext cx="1577340" cy="792003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CEE983B-238D-412C-89D9-A40AE2F2AE73}">
      <dsp:nvSpPr>
        <dsp:cNvPr id="0" name=""/>
        <dsp:cNvSpPr/>
      </dsp:nvSpPr>
      <dsp:spPr>
        <a:xfrm>
          <a:off x="0" y="2120749"/>
          <a:ext cx="7886700" cy="9639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-20000"/>
                <a:tint val="100000"/>
                <a:shade val="100000"/>
                <a:satMod val="13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-2000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400" kern="1200" dirty="0"/>
            <a:t>podatki skladni z 218.c in 218.č čl. ZGO-1</a:t>
          </a:r>
        </a:p>
      </dsp:txBody>
      <dsp:txXfrm>
        <a:off x="1673737" y="2120749"/>
        <a:ext cx="6212962" cy="963977"/>
      </dsp:txXfrm>
    </dsp:sp>
    <dsp:sp modelId="{E01BC6B0-E14C-430E-9FFE-EDEF7742D42A}">
      <dsp:nvSpPr>
        <dsp:cNvPr id="0" name=""/>
        <dsp:cNvSpPr/>
      </dsp:nvSpPr>
      <dsp:spPr>
        <a:xfrm>
          <a:off x="96397" y="2217147"/>
          <a:ext cx="1577340" cy="77118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D79289B-4A22-4643-A2B2-245F65459264}">
      <dsp:nvSpPr>
        <dsp:cNvPr id="0" name=""/>
        <dsp:cNvSpPr/>
      </dsp:nvSpPr>
      <dsp:spPr>
        <a:xfrm>
          <a:off x="0" y="3181124"/>
          <a:ext cx="7886700" cy="9639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-30000"/>
                <a:tint val="100000"/>
                <a:shade val="100000"/>
                <a:satMod val="13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-3000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400" u="none" kern="1200" dirty="0"/>
            <a:t>zakonitost/ustavnost občinskih predpisov o NUSZ</a:t>
          </a:r>
        </a:p>
      </dsp:txBody>
      <dsp:txXfrm>
        <a:off x="1673737" y="3181124"/>
        <a:ext cx="6212962" cy="963977"/>
      </dsp:txXfrm>
    </dsp:sp>
    <dsp:sp modelId="{0BD1CD88-F116-4887-9998-30901A066EE8}">
      <dsp:nvSpPr>
        <dsp:cNvPr id="0" name=""/>
        <dsp:cNvSpPr/>
      </dsp:nvSpPr>
      <dsp:spPr>
        <a:xfrm>
          <a:off x="96397" y="3277522"/>
          <a:ext cx="1577340" cy="77118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69F8C10-028F-4DF2-8F17-7DE194DCB3ED}">
      <dsp:nvSpPr>
        <dsp:cNvPr id="0" name=""/>
        <dsp:cNvSpPr/>
      </dsp:nvSpPr>
      <dsp:spPr>
        <a:xfrm>
          <a:off x="0" y="4241499"/>
          <a:ext cx="7886700" cy="9639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-40000"/>
                <a:tint val="100000"/>
                <a:shade val="100000"/>
                <a:satMod val="13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-4000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400" u="none" kern="1200" dirty="0"/>
            <a:t>predvidljivi pritožbeni razlogi</a:t>
          </a:r>
        </a:p>
      </dsp:txBody>
      <dsp:txXfrm>
        <a:off x="1673737" y="4241499"/>
        <a:ext cx="6212962" cy="963977"/>
      </dsp:txXfrm>
    </dsp:sp>
    <dsp:sp modelId="{A36F9D70-BF7E-4E76-87BF-ADEAB03664B9}">
      <dsp:nvSpPr>
        <dsp:cNvPr id="0" name=""/>
        <dsp:cNvSpPr/>
      </dsp:nvSpPr>
      <dsp:spPr>
        <a:xfrm>
          <a:off x="96397" y="4337897"/>
          <a:ext cx="1577340" cy="77118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4A2BF4-5839-4A35-A163-8024118715A0}">
      <dsp:nvSpPr>
        <dsp:cNvPr id="0" name=""/>
        <dsp:cNvSpPr/>
      </dsp:nvSpPr>
      <dsp:spPr>
        <a:xfrm>
          <a:off x="1762021" y="526186"/>
          <a:ext cx="37400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74004" y="45720"/>
              </a:lnTo>
            </a:path>
          </a:pathLst>
        </a:custGeom>
        <a:noFill/>
        <a:ln w="9525" cap="flat" cmpd="sng" algn="ctr">
          <a:solidFill>
            <a:schemeClr val="accent3">
              <a:shade val="90000"/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sl-SI" sz="500" kern="1200"/>
        </a:p>
      </dsp:txBody>
      <dsp:txXfrm>
        <a:off x="1938908" y="569883"/>
        <a:ext cx="20230" cy="4046"/>
      </dsp:txXfrm>
    </dsp:sp>
    <dsp:sp modelId="{9907898E-E820-4E04-A53D-2C9A83BDF304}">
      <dsp:nvSpPr>
        <dsp:cNvPr id="0" name=""/>
        <dsp:cNvSpPr/>
      </dsp:nvSpPr>
      <dsp:spPr>
        <a:xfrm>
          <a:off x="4673" y="44162"/>
          <a:ext cx="1759148" cy="1055489"/>
        </a:xfrm>
        <a:prstGeom prst="rect">
          <a:avLst/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600" kern="1200" dirty="0"/>
            <a:t>Prevzem </a:t>
          </a:r>
          <a:r>
            <a:rPr lang="sl-SI" sz="1600" kern="1200"/>
            <a:t>podatkovne baze</a:t>
          </a:r>
          <a:endParaRPr lang="sl-SI" sz="1600" kern="1200" dirty="0"/>
        </a:p>
      </dsp:txBody>
      <dsp:txXfrm>
        <a:off x="4673" y="44162"/>
        <a:ext cx="1759148" cy="1055489"/>
      </dsp:txXfrm>
    </dsp:sp>
    <dsp:sp modelId="{2B511CF5-3650-4DFA-9D8B-0C354D721462}">
      <dsp:nvSpPr>
        <dsp:cNvPr id="0" name=""/>
        <dsp:cNvSpPr/>
      </dsp:nvSpPr>
      <dsp:spPr>
        <a:xfrm>
          <a:off x="3925774" y="526186"/>
          <a:ext cx="37400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74004" y="45720"/>
              </a:lnTo>
            </a:path>
          </a:pathLst>
        </a:custGeom>
        <a:noFill/>
        <a:ln w="9525" cap="flat" cmpd="sng" algn="ctr">
          <a:solidFill>
            <a:schemeClr val="accent3">
              <a:shade val="90000"/>
              <a:hueOff val="60139"/>
              <a:satOff val="-3455"/>
              <a:lumOff val="5542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sl-SI" sz="500" kern="1200"/>
        </a:p>
      </dsp:txBody>
      <dsp:txXfrm>
        <a:off x="4102661" y="569883"/>
        <a:ext cx="20230" cy="4046"/>
      </dsp:txXfrm>
    </dsp:sp>
    <dsp:sp modelId="{B33C7ADC-F696-48A5-A71D-AB009CADDA29}">
      <dsp:nvSpPr>
        <dsp:cNvPr id="0" name=""/>
        <dsp:cNvSpPr/>
      </dsp:nvSpPr>
      <dsp:spPr>
        <a:xfrm>
          <a:off x="2168425" y="44162"/>
          <a:ext cx="1759148" cy="1055489"/>
        </a:xfrm>
        <a:prstGeom prst="rect">
          <a:avLst/>
        </a:prstGeom>
        <a:solidFill>
          <a:schemeClr val="accent3">
            <a:alpha val="90000"/>
            <a:hueOff val="0"/>
            <a:satOff val="0"/>
            <a:lumOff val="0"/>
            <a:alphaOff val="-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600" kern="1200" dirty="0"/>
            <a:t>Prenos v lokalno </a:t>
          </a:r>
          <a:r>
            <a:rPr lang="sl-SI" sz="1600" kern="1200"/>
            <a:t>bazo podatkov</a:t>
          </a:r>
          <a:endParaRPr lang="sl-SI" sz="1600" kern="1200" dirty="0"/>
        </a:p>
      </dsp:txBody>
      <dsp:txXfrm>
        <a:off x="2168425" y="44162"/>
        <a:ext cx="1759148" cy="1055489"/>
      </dsp:txXfrm>
    </dsp:sp>
    <dsp:sp modelId="{E37A4F08-E7AD-4838-BBF1-AB1A9AB94A11}">
      <dsp:nvSpPr>
        <dsp:cNvPr id="0" name=""/>
        <dsp:cNvSpPr/>
      </dsp:nvSpPr>
      <dsp:spPr>
        <a:xfrm>
          <a:off x="884247" y="1097851"/>
          <a:ext cx="4327505" cy="374004"/>
        </a:xfrm>
        <a:custGeom>
          <a:avLst/>
          <a:gdLst/>
          <a:ahLst/>
          <a:cxnLst/>
          <a:rect l="0" t="0" r="0" b="0"/>
          <a:pathLst>
            <a:path>
              <a:moveTo>
                <a:pt x="4327505" y="0"/>
              </a:moveTo>
              <a:lnTo>
                <a:pt x="4327505" y="204102"/>
              </a:lnTo>
              <a:lnTo>
                <a:pt x="0" y="204102"/>
              </a:lnTo>
              <a:lnTo>
                <a:pt x="0" y="374004"/>
              </a:lnTo>
            </a:path>
          </a:pathLst>
        </a:custGeom>
        <a:noFill/>
        <a:ln w="9525" cap="flat" cmpd="sng" algn="ctr">
          <a:solidFill>
            <a:schemeClr val="accent3">
              <a:shade val="90000"/>
              <a:hueOff val="120278"/>
              <a:satOff val="-6910"/>
              <a:lumOff val="11083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sl-SI" sz="500" kern="1200"/>
        </a:p>
      </dsp:txBody>
      <dsp:txXfrm>
        <a:off x="2939340" y="1282830"/>
        <a:ext cx="217318" cy="4046"/>
      </dsp:txXfrm>
    </dsp:sp>
    <dsp:sp modelId="{55032A5D-0100-4C43-B620-B33A34AEB3A8}">
      <dsp:nvSpPr>
        <dsp:cNvPr id="0" name=""/>
        <dsp:cNvSpPr/>
      </dsp:nvSpPr>
      <dsp:spPr>
        <a:xfrm>
          <a:off x="4332178" y="44162"/>
          <a:ext cx="1759148" cy="1055489"/>
        </a:xfrm>
        <a:prstGeom prst="rect">
          <a:avLst/>
        </a:prstGeom>
        <a:solidFill>
          <a:schemeClr val="accent3">
            <a:alpha val="90000"/>
            <a:hueOff val="0"/>
            <a:satOff val="0"/>
            <a:lumOff val="0"/>
            <a:alphaOff val="-1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600" kern="1200" dirty="0"/>
            <a:t>Tehnična </a:t>
          </a:r>
          <a:r>
            <a:rPr lang="sl-SI" sz="1600" kern="1200"/>
            <a:t>kontrola podatkov</a:t>
          </a:r>
          <a:endParaRPr lang="sl-SI" sz="1600" kern="1200" dirty="0"/>
        </a:p>
      </dsp:txBody>
      <dsp:txXfrm>
        <a:off x="4332178" y="44162"/>
        <a:ext cx="1759148" cy="1055489"/>
      </dsp:txXfrm>
    </dsp:sp>
    <dsp:sp modelId="{667C40A8-306F-45E4-9901-2E74CE4389A7}">
      <dsp:nvSpPr>
        <dsp:cNvPr id="0" name=""/>
        <dsp:cNvSpPr/>
      </dsp:nvSpPr>
      <dsp:spPr>
        <a:xfrm>
          <a:off x="1762021" y="1986280"/>
          <a:ext cx="37400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74004" y="45720"/>
              </a:lnTo>
            </a:path>
          </a:pathLst>
        </a:custGeom>
        <a:noFill/>
        <a:ln w="9525" cap="flat" cmpd="sng" algn="ctr">
          <a:solidFill>
            <a:schemeClr val="accent3">
              <a:shade val="90000"/>
              <a:hueOff val="180417"/>
              <a:satOff val="-10365"/>
              <a:lumOff val="16625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sl-SI" sz="500" kern="1200"/>
        </a:p>
      </dsp:txBody>
      <dsp:txXfrm>
        <a:off x="1938908" y="2029976"/>
        <a:ext cx="20230" cy="4046"/>
      </dsp:txXfrm>
    </dsp:sp>
    <dsp:sp modelId="{82AB566B-7027-4FBF-8229-CE262DCC876F}">
      <dsp:nvSpPr>
        <dsp:cNvPr id="0" name=""/>
        <dsp:cNvSpPr/>
      </dsp:nvSpPr>
      <dsp:spPr>
        <a:xfrm>
          <a:off x="4673" y="1504255"/>
          <a:ext cx="1759148" cy="1055489"/>
        </a:xfrm>
        <a:prstGeom prst="rect">
          <a:avLst/>
        </a:prstGeom>
        <a:solidFill>
          <a:schemeClr val="accent3">
            <a:alpha val="90000"/>
            <a:hueOff val="0"/>
            <a:satOff val="0"/>
            <a:lumOff val="0"/>
            <a:alphaOff val="-1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600" kern="1200" dirty="0"/>
            <a:t>Vsebinska kontrola podatkov</a:t>
          </a:r>
        </a:p>
      </dsp:txBody>
      <dsp:txXfrm>
        <a:off x="4673" y="1504255"/>
        <a:ext cx="1759148" cy="1055489"/>
      </dsp:txXfrm>
    </dsp:sp>
    <dsp:sp modelId="{3BCFB2B7-C683-4541-8F76-BE2758D562F5}">
      <dsp:nvSpPr>
        <dsp:cNvPr id="0" name=""/>
        <dsp:cNvSpPr/>
      </dsp:nvSpPr>
      <dsp:spPr>
        <a:xfrm>
          <a:off x="3925774" y="1986280"/>
          <a:ext cx="37400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74004" y="45720"/>
              </a:lnTo>
            </a:path>
          </a:pathLst>
        </a:custGeom>
        <a:noFill/>
        <a:ln w="9525" cap="flat" cmpd="sng" algn="ctr">
          <a:solidFill>
            <a:schemeClr val="accent3">
              <a:shade val="90000"/>
              <a:hueOff val="240557"/>
              <a:satOff val="-13821"/>
              <a:lumOff val="22166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sl-SI" sz="500" kern="1200"/>
        </a:p>
      </dsp:txBody>
      <dsp:txXfrm>
        <a:off x="4102661" y="2029976"/>
        <a:ext cx="20230" cy="4046"/>
      </dsp:txXfrm>
    </dsp:sp>
    <dsp:sp modelId="{C2A6AFCB-51C3-42D2-B9FF-479D5957C0A7}">
      <dsp:nvSpPr>
        <dsp:cNvPr id="0" name=""/>
        <dsp:cNvSpPr/>
      </dsp:nvSpPr>
      <dsp:spPr>
        <a:xfrm>
          <a:off x="2168425" y="1504255"/>
          <a:ext cx="1759148" cy="1055489"/>
        </a:xfrm>
        <a:prstGeom prst="rect">
          <a:avLst/>
        </a:prstGeom>
        <a:solidFill>
          <a:schemeClr val="accent3">
            <a:alpha val="90000"/>
            <a:hueOff val="0"/>
            <a:satOff val="0"/>
            <a:lumOff val="0"/>
            <a:alphaOff val="-2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600" kern="1200" dirty="0"/>
            <a:t>Potrditev </a:t>
          </a:r>
          <a:r>
            <a:rPr lang="sl-SI" sz="1600" kern="1200" dirty="0" err="1"/>
            <a:t>odmernega</a:t>
          </a:r>
          <a:r>
            <a:rPr lang="sl-SI" sz="1600" kern="1200" dirty="0"/>
            <a:t> seznama</a:t>
          </a:r>
        </a:p>
      </dsp:txBody>
      <dsp:txXfrm>
        <a:off x="2168425" y="1504255"/>
        <a:ext cx="1759148" cy="1055489"/>
      </dsp:txXfrm>
    </dsp:sp>
    <dsp:sp modelId="{1B61402B-33B7-4963-A7BE-8EAEB7ADEB02}">
      <dsp:nvSpPr>
        <dsp:cNvPr id="0" name=""/>
        <dsp:cNvSpPr/>
      </dsp:nvSpPr>
      <dsp:spPr>
        <a:xfrm>
          <a:off x="884247" y="2557944"/>
          <a:ext cx="4327505" cy="374004"/>
        </a:xfrm>
        <a:custGeom>
          <a:avLst/>
          <a:gdLst/>
          <a:ahLst/>
          <a:cxnLst/>
          <a:rect l="0" t="0" r="0" b="0"/>
          <a:pathLst>
            <a:path>
              <a:moveTo>
                <a:pt x="4327505" y="0"/>
              </a:moveTo>
              <a:lnTo>
                <a:pt x="4327505" y="204102"/>
              </a:lnTo>
              <a:lnTo>
                <a:pt x="0" y="204102"/>
              </a:lnTo>
              <a:lnTo>
                <a:pt x="0" y="374004"/>
              </a:lnTo>
            </a:path>
          </a:pathLst>
        </a:custGeom>
        <a:noFill/>
        <a:ln w="9525" cap="flat" cmpd="sng" algn="ctr">
          <a:solidFill>
            <a:schemeClr val="accent3">
              <a:shade val="90000"/>
              <a:hueOff val="300696"/>
              <a:satOff val="-17276"/>
              <a:lumOff val="27708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sl-SI" sz="500" kern="1200"/>
        </a:p>
      </dsp:txBody>
      <dsp:txXfrm>
        <a:off x="2939340" y="2742923"/>
        <a:ext cx="217318" cy="4046"/>
      </dsp:txXfrm>
    </dsp:sp>
    <dsp:sp modelId="{2B4725AE-D382-4D4B-BBB4-274B8B58DD4F}">
      <dsp:nvSpPr>
        <dsp:cNvPr id="0" name=""/>
        <dsp:cNvSpPr/>
      </dsp:nvSpPr>
      <dsp:spPr>
        <a:xfrm>
          <a:off x="4332178" y="1504255"/>
          <a:ext cx="1759148" cy="1055489"/>
        </a:xfrm>
        <a:prstGeom prst="rect">
          <a:avLst/>
        </a:prstGeom>
        <a:solidFill>
          <a:schemeClr val="accent3">
            <a:alpha val="90000"/>
            <a:hueOff val="0"/>
            <a:satOff val="0"/>
            <a:lumOff val="0"/>
            <a:alphaOff val="-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600" kern="1200" dirty="0"/>
            <a:t>Testna priprava odločbe</a:t>
          </a:r>
        </a:p>
      </dsp:txBody>
      <dsp:txXfrm>
        <a:off x="4332178" y="1504255"/>
        <a:ext cx="1759148" cy="1055489"/>
      </dsp:txXfrm>
    </dsp:sp>
    <dsp:sp modelId="{378CB0FD-BAF3-48D4-8E54-5530B8050AC9}">
      <dsp:nvSpPr>
        <dsp:cNvPr id="0" name=""/>
        <dsp:cNvSpPr/>
      </dsp:nvSpPr>
      <dsp:spPr>
        <a:xfrm>
          <a:off x="1762021" y="3446373"/>
          <a:ext cx="37400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74004" y="45720"/>
              </a:lnTo>
            </a:path>
          </a:pathLst>
        </a:custGeom>
        <a:noFill/>
        <a:ln w="9525" cap="flat" cmpd="sng" algn="ctr">
          <a:solidFill>
            <a:schemeClr val="accent3">
              <a:shade val="90000"/>
              <a:hueOff val="360835"/>
              <a:satOff val="-20731"/>
              <a:lumOff val="33249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sl-SI" sz="500" kern="1200"/>
        </a:p>
      </dsp:txBody>
      <dsp:txXfrm>
        <a:off x="1938908" y="3490070"/>
        <a:ext cx="20230" cy="4046"/>
      </dsp:txXfrm>
    </dsp:sp>
    <dsp:sp modelId="{D957A420-77CE-465D-977C-3F40DBAEF0E1}">
      <dsp:nvSpPr>
        <dsp:cNvPr id="0" name=""/>
        <dsp:cNvSpPr/>
      </dsp:nvSpPr>
      <dsp:spPr>
        <a:xfrm>
          <a:off x="4673" y="2964348"/>
          <a:ext cx="1759148" cy="1055489"/>
        </a:xfrm>
        <a:prstGeom prst="rect">
          <a:avLst/>
        </a:prstGeom>
        <a:solidFill>
          <a:schemeClr val="accent3">
            <a:alpha val="90000"/>
            <a:hueOff val="0"/>
            <a:satOff val="0"/>
            <a:lumOff val="0"/>
            <a:alphaOff val="-3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600" kern="1200" dirty="0"/>
            <a:t>Končna priprava odločb</a:t>
          </a:r>
        </a:p>
      </dsp:txBody>
      <dsp:txXfrm>
        <a:off x="4673" y="2964348"/>
        <a:ext cx="1759148" cy="1055489"/>
      </dsp:txXfrm>
    </dsp:sp>
    <dsp:sp modelId="{902F2D61-EE2C-4A6F-B0DF-2D3A2A8043D0}">
      <dsp:nvSpPr>
        <dsp:cNvPr id="0" name=""/>
        <dsp:cNvSpPr/>
      </dsp:nvSpPr>
      <dsp:spPr>
        <a:xfrm>
          <a:off x="3925774" y="3446373"/>
          <a:ext cx="37400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74004" y="45720"/>
              </a:lnTo>
            </a:path>
          </a:pathLst>
        </a:custGeom>
        <a:noFill/>
        <a:ln w="9525" cap="flat" cmpd="sng" algn="ctr">
          <a:solidFill>
            <a:schemeClr val="accent3">
              <a:shade val="90000"/>
              <a:hueOff val="420974"/>
              <a:satOff val="-24186"/>
              <a:lumOff val="38791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sl-SI" sz="500" kern="1200"/>
        </a:p>
      </dsp:txBody>
      <dsp:txXfrm>
        <a:off x="4102661" y="3490070"/>
        <a:ext cx="20230" cy="4046"/>
      </dsp:txXfrm>
    </dsp:sp>
    <dsp:sp modelId="{64886ECC-14C4-4BCA-8CC5-2BE46701D6E8}">
      <dsp:nvSpPr>
        <dsp:cNvPr id="0" name=""/>
        <dsp:cNvSpPr/>
      </dsp:nvSpPr>
      <dsp:spPr>
        <a:xfrm>
          <a:off x="2168425" y="2964348"/>
          <a:ext cx="1759148" cy="1055489"/>
        </a:xfrm>
        <a:prstGeom prst="rect">
          <a:avLst/>
        </a:prstGeom>
        <a:solidFill>
          <a:schemeClr val="accent3">
            <a:alpha val="90000"/>
            <a:hueOff val="0"/>
            <a:satOff val="0"/>
            <a:lumOff val="0"/>
            <a:alphaOff val="-3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600" kern="1200" dirty="0"/>
            <a:t>Oddaja odločb v tiskarno/</a:t>
          </a:r>
          <a:r>
            <a:rPr lang="sl-SI" sz="1600" kern="1200" dirty="0" err="1"/>
            <a:t>eDavke</a:t>
          </a:r>
          <a:endParaRPr lang="sl-SI" sz="1600" kern="1200" dirty="0"/>
        </a:p>
      </dsp:txBody>
      <dsp:txXfrm>
        <a:off x="2168425" y="2964348"/>
        <a:ext cx="1759148" cy="1055489"/>
      </dsp:txXfrm>
    </dsp:sp>
    <dsp:sp modelId="{87534E25-26F4-4CF7-97E4-E19E6F31529C}">
      <dsp:nvSpPr>
        <dsp:cNvPr id="0" name=""/>
        <dsp:cNvSpPr/>
      </dsp:nvSpPr>
      <dsp:spPr>
        <a:xfrm>
          <a:off x="4332178" y="2964348"/>
          <a:ext cx="1759148" cy="1055489"/>
        </a:xfrm>
        <a:prstGeom prst="rect">
          <a:avLst/>
        </a:prstGeom>
        <a:solidFill>
          <a:schemeClr val="accent3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600" kern="1200" dirty="0"/>
            <a:t>Knjiženje</a:t>
          </a:r>
        </a:p>
      </dsp:txBody>
      <dsp:txXfrm>
        <a:off x="4332178" y="2964348"/>
        <a:ext cx="1759148" cy="10554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glave 1">
            <a:extLst>
              <a:ext uri="{FF2B5EF4-FFF2-40B4-BE49-F238E27FC236}">
                <a16:creationId xmlns:a16="http://schemas.microsoft.com/office/drawing/2014/main" id="{2C381D5F-03D6-6C78-257E-F96AE0585A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3" name="Označba mesta datuma 2">
            <a:extLst>
              <a:ext uri="{FF2B5EF4-FFF2-40B4-BE49-F238E27FC236}">
                <a16:creationId xmlns:a16="http://schemas.microsoft.com/office/drawing/2014/main" id="{2EA18582-9AD9-1627-B571-0CE8928290E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51FF0B-218C-4DFE-9804-73E128BD8000}" type="datetimeFigureOut">
              <a:rPr lang="sl-SI" smtClean="0"/>
              <a:t>19. 05. 2025</a:t>
            </a:fld>
            <a:endParaRPr lang="sl-SI"/>
          </a:p>
        </p:txBody>
      </p:sp>
      <p:sp>
        <p:nvSpPr>
          <p:cNvPr id="4" name="Označba mesta noge 3">
            <a:extLst>
              <a:ext uri="{FF2B5EF4-FFF2-40B4-BE49-F238E27FC236}">
                <a16:creationId xmlns:a16="http://schemas.microsoft.com/office/drawing/2014/main" id="{10E3E85D-4648-1CA5-5C3C-76547C9B59F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5" name="Označba mesta številke diapozitiva 4">
            <a:extLst>
              <a:ext uri="{FF2B5EF4-FFF2-40B4-BE49-F238E27FC236}">
                <a16:creationId xmlns:a16="http://schemas.microsoft.com/office/drawing/2014/main" id="{D66E76EE-F885-06A4-0FA7-8647F2034D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F5EC82-43BB-4454-9884-73B23D7A895F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2208906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5659" cy="498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4" tIns="91414" rIns="91414" bIns="91414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50443" y="0"/>
            <a:ext cx="2945659" cy="498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4" tIns="91414" rIns="91414" bIns="91414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1166813" y="1241425"/>
            <a:ext cx="4464050" cy="3349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4" tIns="91414" rIns="91414" bIns="91414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9428589"/>
            <a:ext cx="2945659" cy="498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4" tIns="91414" rIns="91414" bIns="91414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50443" y="9428589"/>
            <a:ext cx="2945659" cy="498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4" tIns="45694" rIns="91414" bIns="45694" anchor="b" anchorCtr="0">
            <a:noAutofit/>
          </a:bodyPr>
          <a:lstStyle/>
          <a:p>
            <a:pPr algn="r"/>
            <a:fld id="{00000000-1234-1234-1234-123412341234}" type="slidenum">
              <a:rPr lang="sl-SI" sz="120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/>
              <a:t>‹#›</a:t>
            </a:fld>
            <a:endParaRPr lang="sl-SI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84208220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14" tIns="91414" rIns="91414" bIns="91414" anchor="t" anchorCtr="0">
            <a:no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sl-SI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dirty="0"/>
          </a:p>
        </p:txBody>
      </p:sp>
      <p:sp>
        <p:nvSpPr>
          <p:cNvPr id="70" name="Shape 70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89793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sz="900" dirty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00000000-1234-1234-1234-123412341234}" type="slidenum">
              <a:rPr lang="sl-SI" sz="120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/>
              <a:t>10</a:t>
            </a:fld>
            <a:endParaRPr lang="sl-SI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374988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9625"/>
          </a:xfrm>
        </p:spPr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sz="1000" dirty="0">
              <a:latin typeface="+mn-lt"/>
            </a:endParaRPr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00000000-1234-1234-1234-123412341234}" type="slidenum">
              <a:rPr lang="sl-SI" sz="120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/>
              <a:t>11</a:t>
            </a:fld>
            <a:endParaRPr lang="sl-SI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985656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>
          <a:xfrm>
            <a:off x="1085850" y="1290638"/>
            <a:ext cx="4605338" cy="3454400"/>
          </a:xfrm>
        </p:spPr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>
          <a:xfrm>
            <a:off x="679768" y="5964072"/>
            <a:ext cx="5438140" cy="3136384"/>
          </a:xfrm>
        </p:spPr>
        <p:txBody>
          <a:bodyPr/>
          <a:lstStyle/>
          <a:p>
            <a:endParaRPr lang="sl-SI" sz="800" dirty="0">
              <a:latin typeface="+mn-lt"/>
            </a:endParaRPr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00000000-1234-1234-1234-123412341234}" type="slidenum">
              <a:rPr lang="sl-SI" sz="120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/>
              <a:t>12</a:t>
            </a:fld>
            <a:endParaRPr lang="sl-SI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957916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>
          <a:xfrm>
            <a:off x="1201738" y="1241425"/>
            <a:ext cx="4516437" cy="3389313"/>
          </a:xfrm>
        </p:spPr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>
          <a:xfrm>
            <a:off x="679768" y="5349922"/>
            <a:ext cx="5438140" cy="4078666"/>
          </a:xfrm>
        </p:spPr>
        <p:txBody>
          <a:bodyPr/>
          <a:lstStyle/>
          <a:p>
            <a:endParaRPr lang="sl-SI" sz="800" b="1" dirty="0">
              <a:latin typeface="+mn-lt"/>
            </a:endParaRPr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00000000-1234-1234-1234-123412341234}" type="slidenum">
              <a:rPr lang="sl-SI" sz="120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/>
              <a:t>13</a:t>
            </a:fld>
            <a:endParaRPr lang="sl-SI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332203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sl-SI" sz="1000" dirty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00000000-1234-1234-1234-123412341234}" type="slidenum">
              <a:rPr lang="sl-SI" sz="120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/>
              <a:t>14</a:t>
            </a:fld>
            <a:endParaRPr lang="sl-SI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776688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sz="1000" dirty="0">
              <a:latin typeface="+mn-lt"/>
            </a:endParaRPr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00000000-1234-1234-1234-123412341234}" type="slidenum">
              <a:rPr lang="sl-SI" sz="120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/>
              <a:t>15</a:t>
            </a:fld>
            <a:endParaRPr lang="sl-SI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769753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Shape 368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9" name="Shape 369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4" tIns="45694" rIns="91414" bIns="45694" anchor="t" anchorCtr="0">
            <a:noAutofit/>
          </a:bodyPr>
          <a:lstStyle/>
          <a:p>
            <a:pPr marL="0" indent="0"/>
            <a:endParaRPr dirty="0"/>
          </a:p>
        </p:txBody>
      </p:sp>
      <p:sp>
        <p:nvSpPr>
          <p:cNvPr id="370" name="Shape 370"/>
          <p:cNvSpPr txBox="1">
            <a:spLocks noGrp="1"/>
          </p:cNvSpPr>
          <p:nvPr>
            <p:ph type="sldNum" idx="12"/>
          </p:nvPr>
        </p:nvSpPr>
        <p:spPr>
          <a:xfrm>
            <a:off x="3850443" y="9428589"/>
            <a:ext cx="2945659" cy="498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4" tIns="45694" rIns="91414" bIns="45694" anchor="b" anchorCtr="0">
            <a:noAutofit/>
          </a:bodyPr>
          <a:lstStyle/>
          <a:p>
            <a:pPr algn="r"/>
            <a:fld id="{00000000-1234-1234-1234-123412341234}" type="slidenum">
              <a:rPr lang="sl-SI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/>
              <a:t>16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267599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14" tIns="91414" rIns="91414" bIns="91414" anchor="t" anchorCtr="0">
            <a:noAutofit/>
          </a:bodyPr>
          <a:lstStyle/>
          <a:p>
            <a:pPr marL="0" indent="0"/>
            <a:endParaRPr sz="1000" dirty="0"/>
          </a:p>
        </p:txBody>
      </p:sp>
      <p:sp>
        <p:nvSpPr>
          <p:cNvPr id="95" name="Shape 95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146555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667341" y="4777194"/>
            <a:ext cx="5438140" cy="4537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4" tIns="45694" rIns="91414" bIns="45694" anchor="t" anchorCtr="0">
            <a:noAutofit/>
          </a:bodyPr>
          <a:lstStyle/>
          <a:p>
            <a:pPr marL="0" indent="0" algn="just"/>
            <a:endParaRPr lang="sl-SI" sz="1000" dirty="0"/>
          </a:p>
        </p:txBody>
      </p:sp>
      <p:sp>
        <p:nvSpPr>
          <p:cNvPr id="113" name="Shape 113"/>
          <p:cNvSpPr txBox="1">
            <a:spLocks noGrp="1"/>
          </p:cNvSpPr>
          <p:nvPr>
            <p:ph type="sldNum" idx="12"/>
          </p:nvPr>
        </p:nvSpPr>
        <p:spPr>
          <a:xfrm>
            <a:off x="3850443" y="9428589"/>
            <a:ext cx="2945659" cy="498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4" tIns="45694" rIns="91414" bIns="45694" anchor="b" anchorCtr="0">
            <a:noAutofit/>
          </a:bodyPr>
          <a:lstStyle/>
          <a:p>
            <a:pPr algn="r"/>
            <a:fld id="{00000000-1234-1234-1234-123412341234}" type="slidenum">
              <a:rPr lang="sl-SI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/>
              <a:t>3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10509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>
          <a:xfrm>
            <a:off x="679768" y="4777194"/>
            <a:ext cx="5438140" cy="4415574"/>
          </a:xfrm>
        </p:spPr>
        <p:txBody>
          <a:bodyPr/>
          <a:lstStyle/>
          <a:p>
            <a:pPr marL="0" indent="0"/>
            <a:endParaRPr lang="sl-SI" sz="1000" dirty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00000000-1234-1234-1234-123412341234}" type="slidenum">
              <a:rPr lang="sl-SI" sz="120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/>
              <a:t>4</a:t>
            </a:fld>
            <a:endParaRPr lang="sl-SI"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632837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2" name="Shape 122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41907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4" tIns="45694" rIns="91414" bIns="45694" anchor="t" anchorCtr="0">
            <a:noAutofit/>
          </a:bodyPr>
          <a:lstStyle/>
          <a:p>
            <a:pPr marL="0" indent="0" algn="just"/>
            <a:endParaRPr sz="1000" dirty="0"/>
          </a:p>
        </p:txBody>
      </p:sp>
      <p:sp>
        <p:nvSpPr>
          <p:cNvPr id="123" name="Shape 123"/>
          <p:cNvSpPr txBox="1">
            <a:spLocks noGrp="1"/>
          </p:cNvSpPr>
          <p:nvPr>
            <p:ph type="sldNum" idx="12"/>
          </p:nvPr>
        </p:nvSpPr>
        <p:spPr>
          <a:xfrm>
            <a:off x="3850443" y="9428589"/>
            <a:ext cx="2945659" cy="498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4" tIns="45694" rIns="91414" bIns="45694" anchor="b" anchorCtr="0">
            <a:noAutofit/>
          </a:bodyPr>
          <a:lstStyle/>
          <a:p>
            <a:pPr algn="r"/>
            <a:fld id="{00000000-1234-1234-1234-123412341234}" type="slidenum">
              <a:rPr lang="sl-SI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/>
              <a:t>5</a:t>
            </a:fld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Shape 124"/>
          <p:cNvSpPr/>
          <p:nvPr/>
        </p:nvSpPr>
        <p:spPr>
          <a:xfrm>
            <a:off x="900727" y="5203348"/>
            <a:ext cx="5067596" cy="51839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4" tIns="45694" rIns="91414" bIns="45694" anchor="t" anchorCtr="0">
            <a:noAutofit/>
          </a:bodyPr>
          <a:lstStyle/>
          <a:p>
            <a:pPr algn="just"/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/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/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/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/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/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/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/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/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/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/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/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/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/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/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/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/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266147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>
          <a:xfrm>
            <a:off x="679768" y="4741073"/>
            <a:ext cx="5438140" cy="4687515"/>
          </a:xfrm>
        </p:spPr>
        <p:txBody>
          <a:bodyPr/>
          <a:lstStyle/>
          <a:p>
            <a:endParaRPr lang="sl-SI" sz="900" dirty="0">
              <a:solidFill>
                <a:srgbClr val="FF0000"/>
              </a:solidFill>
            </a:endParaRPr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00000000-1234-1234-1234-123412341234}" type="slidenum">
              <a:rPr lang="sl-SI" sz="120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/>
              <a:t>6</a:t>
            </a:fld>
            <a:endParaRPr lang="sl-SI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339543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>
          <a:xfrm>
            <a:off x="679768" y="4777194"/>
            <a:ext cx="5438140" cy="4261298"/>
          </a:xfrm>
        </p:spPr>
        <p:txBody>
          <a:bodyPr/>
          <a:lstStyle/>
          <a:p>
            <a:pPr marL="228600" indent="0">
              <a:buFontTx/>
              <a:buNone/>
            </a:pPr>
            <a:endParaRPr lang="sl-SI" sz="1000" dirty="0">
              <a:latin typeface="+mn-lt"/>
            </a:endParaRPr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00000000-1234-1234-1234-123412341234}" type="slidenum">
              <a:rPr lang="sl-SI" sz="120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/>
              <a:t>7</a:t>
            </a:fld>
            <a:endParaRPr lang="sl-SI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848241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>
          <a:xfrm>
            <a:off x="679768" y="4777194"/>
            <a:ext cx="5438140" cy="4261298"/>
          </a:xfrm>
        </p:spPr>
        <p:txBody>
          <a:bodyPr/>
          <a:lstStyle/>
          <a:p>
            <a:endParaRPr lang="sl-SI" dirty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00000000-1234-1234-1234-123412341234}" type="slidenum">
              <a:rPr lang="sl-SI" sz="120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/>
              <a:t>8</a:t>
            </a:fld>
            <a:endParaRPr lang="sl-SI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016470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7" name="Shape 227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4" tIns="45694" rIns="91414" bIns="45694" anchor="t" anchorCtr="0">
            <a:noAutofit/>
          </a:bodyPr>
          <a:lstStyle/>
          <a:p>
            <a:pPr marL="0" indent="0" algn="just"/>
            <a:endParaRPr sz="1000" dirty="0"/>
          </a:p>
        </p:txBody>
      </p:sp>
      <p:sp>
        <p:nvSpPr>
          <p:cNvPr id="228" name="Shape 228"/>
          <p:cNvSpPr txBox="1">
            <a:spLocks noGrp="1"/>
          </p:cNvSpPr>
          <p:nvPr>
            <p:ph type="sldNum" idx="12"/>
          </p:nvPr>
        </p:nvSpPr>
        <p:spPr>
          <a:xfrm>
            <a:off x="3850443" y="9428589"/>
            <a:ext cx="2945659" cy="498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4" tIns="45694" rIns="91414" bIns="45694" anchor="b" anchorCtr="0">
            <a:noAutofit/>
          </a:bodyPr>
          <a:lstStyle/>
          <a:p>
            <a:pPr algn="r"/>
            <a:fld id="{00000000-1234-1234-1234-123412341234}" type="slidenum">
              <a:rPr lang="sl-SI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/>
              <a:t>9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32825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Naslovni diapozitiv">
  <p:cSld name="Naslovni diapozitiv">
    <p:bg>
      <p:bgPr>
        <a:solidFill>
          <a:schemeClr val="lt1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Shape 14" descr="C:\Users\Uporabnik_S\Downloads\CGP FURS\PPT_uradi\HB_2_s.png"/>
          <p:cNvPicPr preferRelativeResize="0"/>
          <p:nvPr/>
        </p:nvPicPr>
        <p:blipFill rotWithShape="1">
          <a:blip r:embed="rId2">
            <a:alphaModFix/>
          </a:blip>
          <a:srcRect r="14640"/>
          <a:stretch/>
        </p:blipFill>
        <p:spPr>
          <a:xfrm>
            <a:off x="-17338" y="0"/>
            <a:ext cx="9161338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Shape 15" descr="C:\Users\Uporabnik_S\Downloads\CGP FURS\LOGO osnova\FURS-LOGO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308305" y="211072"/>
            <a:ext cx="1384420" cy="6305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Naslov in vsebina" type="obj">
  <p:cSld name="OBJEC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33688B"/>
              </a:buClr>
              <a:buSzPts val="2475"/>
              <a:buFont typeface="Calibri"/>
              <a:buNone/>
              <a:defRPr sz="2475" b="0" i="0" u="none" strike="noStrike" cap="none">
                <a:solidFill>
                  <a:srgbClr val="33688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37899" algn="l" rtl="0">
              <a:spcBef>
                <a:spcPts val="405"/>
              </a:spcBef>
              <a:spcAft>
                <a:spcPts val="0"/>
              </a:spcAft>
              <a:buClr>
                <a:schemeClr val="accent1"/>
              </a:buClr>
              <a:buSzPts val="1721"/>
              <a:buFont typeface="Noto Sans Symbols"/>
              <a:buChar char="●"/>
              <a:defRPr sz="20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01942" algn="l" rtl="0">
              <a:spcBef>
                <a:spcPts val="330"/>
              </a:spcBef>
              <a:spcAft>
                <a:spcPts val="0"/>
              </a:spcAft>
              <a:buClr>
                <a:schemeClr val="accent2"/>
              </a:buClr>
              <a:buSzPts val="1155"/>
              <a:buFont typeface="Noto Sans Symbols"/>
              <a:buChar char="○"/>
              <a:defRPr sz="165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00037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125"/>
              <a:buFont typeface="Noto Sans Symbols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95275" algn="l" rtl="0">
              <a:spcBef>
                <a:spcPts val="300"/>
              </a:spcBef>
              <a:spcAft>
                <a:spcPts val="0"/>
              </a:spcAft>
              <a:buClr>
                <a:schemeClr val="accent4"/>
              </a:buClr>
              <a:buSzPts val="1050"/>
              <a:buFont typeface="Noto Sans Symbols"/>
              <a:buChar char="•"/>
              <a:defRPr sz="15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spcBef>
                <a:spcPts val="270"/>
              </a:spcBef>
              <a:spcAft>
                <a:spcPts val="0"/>
              </a:spcAft>
              <a:buClr>
                <a:schemeClr val="accent5"/>
              </a:buClr>
              <a:buSzPts val="1350"/>
              <a:buFont typeface="Calibri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97179" algn="l" rtl="0">
              <a:spcBef>
                <a:spcPts val="27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Noto Sans Symbols"/>
              <a:buChar char="●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97179" algn="l" rtl="0">
              <a:spcBef>
                <a:spcPts val="240"/>
              </a:spcBef>
              <a:spcAft>
                <a:spcPts val="0"/>
              </a:spcAft>
              <a:buClr>
                <a:srgbClr val="802002"/>
              </a:buClr>
              <a:buSzPts val="1080"/>
              <a:buFont typeface="Calibri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04800" algn="l" rtl="0">
              <a:spcBef>
                <a:spcPts val="240"/>
              </a:spcBef>
              <a:spcAft>
                <a:spcPts val="0"/>
              </a:spcAft>
              <a:buClr>
                <a:srgbClr val="956432"/>
              </a:buClr>
              <a:buSzPts val="1200"/>
              <a:buFont typeface="Calibri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88607" algn="l" rtl="0">
              <a:spcBef>
                <a:spcPts val="210"/>
              </a:spcBef>
              <a:spcAft>
                <a:spcPts val="0"/>
              </a:spcAft>
              <a:buClr>
                <a:srgbClr val="845809"/>
              </a:buClr>
              <a:buSzPts val="945"/>
              <a:buFont typeface="Calibri"/>
              <a:buChar char="•"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sl-SI"/>
              <a:t>maj 2025</a:t>
            </a:r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l-SI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aslov in vsebina">
  <p:cSld name="Naslov in vsebina">
    <p:bg>
      <p:bgPr>
        <a:solidFill>
          <a:srgbClr val="F8F8F8">
            <a:alpha val="62745"/>
          </a:srgbClr>
        </a:solidFill>
        <a:effectLst/>
      </p:bgPr>
    </p:bg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dt" idx="10"/>
          </p:nvPr>
        </p:nvSpPr>
        <p:spPr>
          <a:xfrm>
            <a:off x="8316417" y="6453336"/>
            <a:ext cx="519736" cy="317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sl-SI"/>
              <a:t>maj 2025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ve vsebini" type="twoObj">
  <p:cSld name="TWO_OBJECTS">
    <p:bg>
      <p:bgPr>
        <a:solidFill>
          <a:schemeClr val="lt2">
            <a:alpha val="2745"/>
          </a:schemeClr>
        </a:solidFill>
        <a:effectLst/>
      </p:bgPr>
    </p:bg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title"/>
          </p:nvPr>
        </p:nvSpPr>
        <p:spPr>
          <a:xfrm>
            <a:off x="295881" y="1268760"/>
            <a:ext cx="8534400" cy="75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4F7975"/>
              </a:buClr>
              <a:buSzPts val="2475"/>
              <a:buFont typeface="Calibri"/>
              <a:buNone/>
              <a:defRPr sz="2475" b="0" i="0" u="none" strike="noStrike" cap="none">
                <a:solidFill>
                  <a:srgbClr val="4F797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cxnSp>
        <p:nvCxnSpPr>
          <p:cNvPr id="32" name="Shape 32"/>
          <p:cNvCxnSpPr/>
          <p:nvPr/>
        </p:nvCxnSpPr>
        <p:spPr>
          <a:xfrm rot="10800000">
            <a:off x="4563081" y="2204865"/>
            <a:ext cx="0" cy="4190345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33" name="Shape 33"/>
          <p:cNvSpPr txBox="1">
            <a:spLocks noGrp="1"/>
          </p:cNvSpPr>
          <p:nvPr>
            <p:ph type="body" idx="1"/>
          </p:nvPr>
        </p:nvSpPr>
        <p:spPr>
          <a:xfrm>
            <a:off x="301752" y="2204864"/>
            <a:ext cx="4038600" cy="3848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29803" algn="l" rtl="0">
              <a:spcBef>
                <a:spcPts val="375"/>
              </a:spcBef>
              <a:spcAft>
                <a:spcPts val="0"/>
              </a:spcAft>
              <a:buClr>
                <a:srgbClr val="4F7975"/>
              </a:buClr>
              <a:buSzPts val="1594"/>
              <a:buFont typeface="Noto Sans Symbols"/>
              <a:buChar char="●"/>
              <a:defRPr sz="187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01942" algn="l" rtl="0">
              <a:spcBef>
                <a:spcPts val="330"/>
              </a:spcBef>
              <a:spcAft>
                <a:spcPts val="0"/>
              </a:spcAft>
              <a:buClr>
                <a:srgbClr val="4F7975"/>
              </a:buClr>
              <a:buSzPts val="1155"/>
              <a:buFont typeface="Noto Sans Symbols"/>
              <a:buChar char="○"/>
              <a:defRPr sz="16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00037" algn="l" rtl="0">
              <a:spcBef>
                <a:spcPts val="300"/>
              </a:spcBef>
              <a:spcAft>
                <a:spcPts val="0"/>
              </a:spcAft>
              <a:buClr>
                <a:srgbClr val="4F7975"/>
              </a:buClr>
              <a:buSzPts val="1125"/>
              <a:buFont typeface="Noto Sans Symbols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95275" algn="l" rtl="0">
              <a:spcBef>
                <a:spcPts val="300"/>
              </a:spcBef>
              <a:spcAft>
                <a:spcPts val="0"/>
              </a:spcAft>
              <a:buClr>
                <a:srgbClr val="4F7975"/>
              </a:buClr>
              <a:buSzPts val="1050"/>
              <a:buFont typeface="Noto Sans Symbols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spcBef>
                <a:spcPts val="270"/>
              </a:spcBef>
              <a:spcAft>
                <a:spcPts val="0"/>
              </a:spcAft>
              <a:buClr>
                <a:srgbClr val="4F7975"/>
              </a:buClr>
              <a:buSzPts val="1350"/>
              <a:buFont typeface="Calibri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97179" algn="l" rtl="0">
              <a:spcBef>
                <a:spcPts val="27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Noto Sans Symbols"/>
              <a:buChar char="●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97179" algn="l" rtl="0">
              <a:spcBef>
                <a:spcPts val="240"/>
              </a:spcBef>
              <a:spcAft>
                <a:spcPts val="0"/>
              </a:spcAft>
              <a:buClr>
                <a:srgbClr val="802002"/>
              </a:buClr>
              <a:buSzPts val="1080"/>
              <a:buFont typeface="Calibri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04800" algn="l" rtl="0">
              <a:spcBef>
                <a:spcPts val="240"/>
              </a:spcBef>
              <a:spcAft>
                <a:spcPts val="0"/>
              </a:spcAft>
              <a:buClr>
                <a:srgbClr val="956432"/>
              </a:buClr>
              <a:buSzPts val="1200"/>
              <a:buFont typeface="Calibri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88607" algn="l" rtl="0">
              <a:spcBef>
                <a:spcPts val="210"/>
              </a:spcBef>
              <a:spcAft>
                <a:spcPts val="0"/>
              </a:spcAft>
              <a:buClr>
                <a:srgbClr val="845809"/>
              </a:buClr>
              <a:buSzPts val="945"/>
              <a:buFont typeface="Calibri"/>
              <a:buChar char="•"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2"/>
          </p:nvPr>
        </p:nvSpPr>
        <p:spPr>
          <a:xfrm>
            <a:off x="4800600" y="2204864"/>
            <a:ext cx="4038600" cy="3848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29803" algn="l" rtl="0">
              <a:spcBef>
                <a:spcPts val="375"/>
              </a:spcBef>
              <a:spcAft>
                <a:spcPts val="0"/>
              </a:spcAft>
              <a:buClr>
                <a:srgbClr val="4F7975"/>
              </a:buClr>
              <a:buSzPts val="1594"/>
              <a:buFont typeface="Noto Sans Symbols"/>
              <a:buChar char="●"/>
              <a:defRPr sz="187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01942" algn="l" rtl="0">
              <a:spcBef>
                <a:spcPts val="330"/>
              </a:spcBef>
              <a:spcAft>
                <a:spcPts val="0"/>
              </a:spcAft>
              <a:buClr>
                <a:srgbClr val="4F7975"/>
              </a:buClr>
              <a:buSzPts val="1155"/>
              <a:buFont typeface="Noto Sans Symbols"/>
              <a:buChar char="○"/>
              <a:defRPr sz="16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00037" algn="l" rtl="0">
              <a:spcBef>
                <a:spcPts val="300"/>
              </a:spcBef>
              <a:spcAft>
                <a:spcPts val="0"/>
              </a:spcAft>
              <a:buClr>
                <a:srgbClr val="4F7975"/>
              </a:buClr>
              <a:buSzPts val="1125"/>
              <a:buFont typeface="Noto Sans Symbols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95275" algn="l" rtl="0">
              <a:spcBef>
                <a:spcPts val="300"/>
              </a:spcBef>
              <a:spcAft>
                <a:spcPts val="0"/>
              </a:spcAft>
              <a:buClr>
                <a:srgbClr val="4F7975"/>
              </a:buClr>
              <a:buSzPts val="1050"/>
              <a:buFont typeface="Noto Sans Symbols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spcBef>
                <a:spcPts val="270"/>
              </a:spcBef>
              <a:spcAft>
                <a:spcPts val="0"/>
              </a:spcAft>
              <a:buClr>
                <a:srgbClr val="4F7975"/>
              </a:buClr>
              <a:buSzPts val="1350"/>
              <a:buFont typeface="Calibri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97179" algn="l" rtl="0">
              <a:spcBef>
                <a:spcPts val="27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Noto Sans Symbols"/>
              <a:buChar char="●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97179" algn="l" rtl="0">
              <a:spcBef>
                <a:spcPts val="240"/>
              </a:spcBef>
              <a:spcAft>
                <a:spcPts val="0"/>
              </a:spcAft>
              <a:buClr>
                <a:srgbClr val="802002"/>
              </a:buClr>
              <a:buSzPts val="1080"/>
              <a:buFont typeface="Calibri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04800" algn="l" rtl="0">
              <a:spcBef>
                <a:spcPts val="240"/>
              </a:spcBef>
              <a:spcAft>
                <a:spcPts val="0"/>
              </a:spcAft>
              <a:buClr>
                <a:srgbClr val="956432"/>
              </a:buClr>
              <a:buSzPts val="1200"/>
              <a:buFont typeface="Calibri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88607" algn="l" rtl="0">
              <a:spcBef>
                <a:spcPts val="210"/>
              </a:spcBef>
              <a:spcAft>
                <a:spcPts val="0"/>
              </a:spcAft>
              <a:buClr>
                <a:srgbClr val="845809"/>
              </a:buClr>
              <a:buSzPts val="945"/>
              <a:buFont typeface="Calibri"/>
              <a:buChar char="•"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8316417" y="6453336"/>
            <a:ext cx="519736" cy="317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sl-SI"/>
              <a:t>maj 2025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amo naslov" type="titleOnly">
  <p:cSld name="TITLE_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51520" y="1124744"/>
            <a:ext cx="8534400" cy="75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4F7975"/>
              </a:buClr>
              <a:buSzPts val="2475"/>
              <a:buFont typeface="Calibri"/>
              <a:buNone/>
              <a:defRPr sz="2475" b="0" i="0" u="none" strike="noStrike" cap="none">
                <a:solidFill>
                  <a:srgbClr val="4F797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ldNum" idx="12"/>
          </p:nvPr>
        </p:nvSpPr>
        <p:spPr>
          <a:xfrm>
            <a:off x="4343400" y="1036022"/>
            <a:ext cx="457200" cy="441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l-SI"/>
              <a:t>‹#›</a:t>
            </a:fld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dt" idx="10"/>
          </p:nvPr>
        </p:nvSpPr>
        <p:spPr>
          <a:xfrm>
            <a:off x="8316417" y="6453336"/>
            <a:ext cx="519736" cy="317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sl-SI"/>
              <a:t>maj 2025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Samo naslov">
  <p:cSld name="1_Samo naslov">
    <p:bg>
      <p:bgPr>
        <a:solidFill>
          <a:srgbClr val="4F7975"/>
        </a:solidFill>
        <a:effectLst/>
      </p:bgPr>
    </p:bg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>
            <a:spLocks noGrp="1"/>
          </p:cNvSpPr>
          <p:nvPr>
            <p:ph type="title"/>
          </p:nvPr>
        </p:nvSpPr>
        <p:spPr>
          <a:xfrm>
            <a:off x="251520" y="1124744"/>
            <a:ext cx="8534400" cy="75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4F7975"/>
              </a:buClr>
              <a:buSzPts val="2475"/>
              <a:buFont typeface="Calibri"/>
              <a:buNone/>
              <a:defRPr sz="2475" b="0" i="0" u="none" strike="noStrike" cap="none">
                <a:solidFill>
                  <a:srgbClr val="4F797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sldNum" idx="12"/>
          </p:nvPr>
        </p:nvSpPr>
        <p:spPr>
          <a:xfrm>
            <a:off x="4343400" y="1036022"/>
            <a:ext cx="457200" cy="441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l-SI"/>
              <a:t>‹#›</a:t>
            </a:fld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dt" idx="10"/>
          </p:nvPr>
        </p:nvSpPr>
        <p:spPr>
          <a:xfrm>
            <a:off x="8316417" y="6453336"/>
            <a:ext cx="519736" cy="317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sl-SI"/>
              <a:t>maj 2025</a:t>
            </a:r>
            <a:endParaRPr/>
          </a:p>
        </p:txBody>
      </p:sp>
      <p:grpSp>
        <p:nvGrpSpPr>
          <p:cNvPr id="44" name="Shape 44"/>
          <p:cNvGrpSpPr/>
          <p:nvPr/>
        </p:nvGrpSpPr>
        <p:grpSpPr>
          <a:xfrm>
            <a:off x="-26642" y="-27357"/>
            <a:ext cx="8903936" cy="1052735"/>
            <a:chOff x="-9263" y="-27355"/>
            <a:chExt cx="8903936" cy="1052735"/>
          </a:xfrm>
        </p:grpSpPr>
        <p:pic>
          <p:nvPicPr>
            <p:cNvPr id="45" name="Shape 45" descr="C:\Users\Uporabnik_S\Downloads\CGP FURS\LOGO osnova\FURS-LOGO.png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7812360" y="116632"/>
              <a:ext cx="1082313" cy="4929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6" name="Shape 46" descr="C:\Users\Uporabnik_S\Downloads\CGP FURS\PPT_uradi\PPT_head_1.png"/>
            <p:cNvPicPr preferRelativeResize="0"/>
            <p:nvPr/>
          </p:nvPicPr>
          <p:blipFill rotWithShape="1">
            <a:blip r:embed="rId3">
              <a:alphaModFix/>
            </a:blip>
            <a:srcRect l="680" t="3072"/>
            <a:stretch/>
          </p:blipFill>
          <p:spPr>
            <a:xfrm>
              <a:off x="-9263" y="-27355"/>
              <a:ext cx="5184576" cy="105273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Naslov in vsebina">
  <p:cSld name="1_Naslov in vsebina">
    <p:bg>
      <p:bgPr>
        <a:solidFill>
          <a:schemeClr val="lt1"/>
        </a:solidFill>
        <a:effectLst/>
      </p:bgPr>
    </p:bg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Shape 48" descr="C:\Users\Uporabnik_S\Downloads\CGP FURS\DURS.jpeg"/>
          <p:cNvPicPr preferRelativeResize="0"/>
          <p:nvPr/>
        </p:nvPicPr>
        <p:blipFill rotWithShape="1">
          <a:blip r:embed="rId2">
            <a:alphaModFix/>
          </a:blip>
          <a:srcRect l="7243" r="66178"/>
          <a:stretch/>
        </p:blipFill>
        <p:spPr>
          <a:xfrm>
            <a:off x="-9263" y="-28575"/>
            <a:ext cx="2592288" cy="6505575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Shape 49"/>
          <p:cNvSpPr/>
          <p:nvPr/>
        </p:nvSpPr>
        <p:spPr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Shape 50"/>
          <p:cNvSpPr/>
          <p:nvPr/>
        </p:nvSpPr>
        <p:spPr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323528" y="3573018"/>
            <a:ext cx="1944216" cy="25531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240"/>
              </a:spcBef>
              <a:spcAft>
                <a:spcPts val="0"/>
              </a:spcAft>
              <a:buClr>
                <a:schemeClr val="accent1"/>
              </a:buClr>
              <a:buSzPts val="1020"/>
              <a:buFont typeface="Noto Sans Symbols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Pts val="630"/>
              <a:buFont typeface="Noto Sans Symbols"/>
              <a:buNone/>
              <a:defRPr sz="9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150"/>
              </a:spcBef>
              <a:spcAft>
                <a:spcPts val="0"/>
              </a:spcAft>
              <a:buClr>
                <a:schemeClr val="accent3"/>
              </a:buClr>
              <a:buSzPts val="563"/>
              <a:buFont typeface="Noto Sans Symbols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135"/>
              </a:spcBef>
              <a:spcAft>
                <a:spcPts val="0"/>
              </a:spcAft>
              <a:buClr>
                <a:schemeClr val="accent4"/>
              </a:buClr>
              <a:buSzPts val="473"/>
              <a:buFont typeface="Noto Sans Symbols"/>
              <a:buNone/>
              <a:defRPr sz="675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135"/>
              </a:spcBef>
              <a:spcAft>
                <a:spcPts val="0"/>
              </a:spcAft>
              <a:buClr>
                <a:schemeClr val="accent5"/>
              </a:buClr>
              <a:buSzPts val="675"/>
              <a:buFont typeface="Calibri"/>
              <a:buNone/>
              <a:defRPr sz="67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97179" algn="l" rtl="0">
              <a:spcBef>
                <a:spcPts val="27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Noto Sans Symbols"/>
              <a:buChar char="●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97179" algn="l" rtl="0">
              <a:spcBef>
                <a:spcPts val="240"/>
              </a:spcBef>
              <a:spcAft>
                <a:spcPts val="0"/>
              </a:spcAft>
              <a:buClr>
                <a:srgbClr val="802002"/>
              </a:buClr>
              <a:buSzPts val="1080"/>
              <a:buFont typeface="Calibri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04800" algn="l" rtl="0">
              <a:spcBef>
                <a:spcPts val="240"/>
              </a:spcBef>
              <a:spcAft>
                <a:spcPts val="0"/>
              </a:spcAft>
              <a:buClr>
                <a:srgbClr val="956432"/>
              </a:buClr>
              <a:buSzPts val="1200"/>
              <a:buFont typeface="Calibri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88607" algn="l" rtl="0">
              <a:spcBef>
                <a:spcPts val="210"/>
              </a:spcBef>
              <a:spcAft>
                <a:spcPts val="0"/>
              </a:spcAft>
              <a:buClr>
                <a:srgbClr val="845809"/>
              </a:buClr>
              <a:buSzPts val="945"/>
              <a:buFont typeface="Calibri"/>
              <a:buChar char="•"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2"/>
          </p:nvPr>
        </p:nvSpPr>
        <p:spPr>
          <a:xfrm>
            <a:off x="2915817" y="685800"/>
            <a:ext cx="5847184" cy="54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37899" algn="l" rtl="0">
              <a:spcBef>
                <a:spcPts val="405"/>
              </a:spcBef>
              <a:spcAft>
                <a:spcPts val="0"/>
              </a:spcAft>
              <a:buClr>
                <a:schemeClr val="accent1"/>
              </a:buClr>
              <a:buSzPts val="1721"/>
              <a:buFont typeface="Noto Sans Symbols"/>
              <a:buChar char="●"/>
              <a:defRPr sz="20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01942" algn="l" rtl="0">
              <a:spcBef>
                <a:spcPts val="330"/>
              </a:spcBef>
              <a:spcAft>
                <a:spcPts val="0"/>
              </a:spcAft>
              <a:buClr>
                <a:schemeClr val="accent2"/>
              </a:buClr>
              <a:buSzPts val="1155"/>
              <a:buFont typeface="Noto Sans Symbols"/>
              <a:buChar char="○"/>
              <a:defRPr sz="165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00037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125"/>
              <a:buFont typeface="Noto Sans Symbols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95275" algn="l" rtl="0">
              <a:spcBef>
                <a:spcPts val="300"/>
              </a:spcBef>
              <a:spcAft>
                <a:spcPts val="0"/>
              </a:spcAft>
              <a:buClr>
                <a:schemeClr val="accent4"/>
              </a:buClr>
              <a:buSzPts val="1050"/>
              <a:buFont typeface="Noto Sans Symbols"/>
              <a:buChar char="•"/>
              <a:defRPr sz="15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spcBef>
                <a:spcPts val="270"/>
              </a:spcBef>
              <a:spcAft>
                <a:spcPts val="0"/>
              </a:spcAft>
              <a:buClr>
                <a:schemeClr val="accent5"/>
              </a:buClr>
              <a:buSzPts val="1350"/>
              <a:buFont typeface="Calibri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97179" algn="l" rtl="0">
              <a:spcBef>
                <a:spcPts val="27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Noto Sans Symbols"/>
              <a:buChar char="●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97179" algn="l" rtl="0">
              <a:spcBef>
                <a:spcPts val="240"/>
              </a:spcBef>
              <a:spcAft>
                <a:spcPts val="0"/>
              </a:spcAft>
              <a:buClr>
                <a:srgbClr val="802002"/>
              </a:buClr>
              <a:buSzPts val="1080"/>
              <a:buFont typeface="Calibri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04800" algn="l" rtl="0">
              <a:spcBef>
                <a:spcPts val="240"/>
              </a:spcBef>
              <a:spcAft>
                <a:spcPts val="0"/>
              </a:spcAft>
              <a:buClr>
                <a:srgbClr val="956432"/>
              </a:buClr>
              <a:buSzPts val="1200"/>
              <a:buFont typeface="Calibri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88607" algn="l" rtl="0">
              <a:spcBef>
                <a:spcPts val="210"/>
              </a:spcBef>
              <a:spcAft>
                <a:spcPts val="0"/>
              </a:spcAft>
              <a:buClr>
                <a:srgbClr val="845809"/>
              </a:buClr>
              <a:buSzPts val="945"/>
              <a:buFont typeface="Calibri"/>
              <a:buChar char="•"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dt" idx="10"/>
          </p:nvPr>
        </p:nvSpPr>
        <p:spPr>
          <a:xfrm>
            <a:off x="8316417" y="6453336"/>
            <a:ext cx="519736" cy="317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sl-SI"/>
              <a:t>maj 2025</a:t>
            </a:r>
            <a:endParaRPr/>
          </a:p>
        </p:txBody>
      </p:sp>
      <p:pic>
        <p:nvPicPr>
          <p:cNvPr id="54" name="Shape 54" descr="C:\Users\Uporabnik_S\Downloads\CGP FURS\PPT_uradi\PPT_head_1.png"/>
          <p:cNvPicPr preferRelativeResize="0"/>
          <p:nvPr/>
        </p:nvPicPr>
        <p:blipFill rotWithShape="1">
          <a:blip r:embed="rId3">
            <a:alphaModFix/>
          </a:blip>
          <a:srcRect l="680" t="3072"/>
          <a:stretch/>
        </p:blipFill>
        <p:spPr>
          <a:xfrm>
            <a:off x="-9263" y="-27355"/>
            <a:ext cx="5184576" cy="1052735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Shape 55" descr="C:\Users\Uporabnik_S\Downloads\CGP FURS\PPT_uradi\PPT_food_1.png"/>
          <p:cNvPicPr preferRelativeResize="0"/>
          <p:nvPr/>
        </p:nvPicPr>
        <p:blipFill rotWithShape="1">
          <a:blip r:embed="rId4">
            <a:alphaModFix/>
          </a:blip>
          <a:srcRect t="47791" b="45187"/>
          <a:stretch/>
        </p:blipFill>
        <p:spPr>
          <a:xfrm>
            <a:off x="-9262" y="6454588"/>
            <a:ext cx="9189775" cy="430796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Shape 56" descr="C:\Users\Uporabnik_S\Downloads\CGP FURS\LOGO osnova\FURS-LOGO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812361" y="116632"/>
            <a:ext cx="1068243" cy="4865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Naslov in vsebina">
  <p:cSld name="2_Naslov in vsebina">
    <p:bg>
      <p:bgPr>
        <a:solidFill>
          <a:schemeClr val="lt1"/>
        </a:solidFill>
        <a:effectLst/>
      </p:bgPr>
    </p:bg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Shape 58" descr="C:\Users\Uporabnik_S\Downloads\CGP FURS\DURS.jpeg"/>
          <p:cNvPicPr preferRelativeResize="0"/>
          <p:nvPr/>
        </p:nvPicPr>
        <p:blipFill rotWithShape="1">
          <a:blip r:embed="rId2">
            <a:alphaModFix/>
          </a:blip>
          <a:srcRect l="7243" r="66178"/>
          <a:stretch/>
        </p:blipFill>
        <p:spPr>
          <a:xfrm>
            <a:off x="-9263" y="-28575"/>
            <a:ext cx="2592288" cy="6505575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Shape 59"/>
          <p:cNvSpPr/>
          <p:nvPr/>
        </p:nvSpPr>
        <p:spPr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Shape 60"/>
          <p:cNvSpPr/>
          <p:nvPr/>
        </p:nvSpPr>
        <p:spPr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323528" y="3573018"/>
            <a:ext cx="1944216" cy="25531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240"/>
              </a:spcBef>
              <a:spcAft>
                <a:spcPts val="0"/>
              </a:spcAft>
              <a:buClr>
                <a:schemeClr val="accent1"/>
              </a:buClr>
              <a:buSzPts val="1020"/>
              <a:buFont typeface="Noto Sans Symbols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Pts val="630"/>
              <a:buFont typeface="Noto Sans Symbols"/>
              <a:buNone/>
              <a:defRPr sz="9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150"/>
              </a:spcBef>
              <a:spcAft>
                <a:spcPts val="0"/>
              </a:spcAft>
              <a:buClr>
                <a:schemeClr val="accent3"/>
              </a:buClr>
              <a:buSzPts val="563"/>
              <a:buFont typeface="Noto Sans Symbols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135"/>
              </a:spcBef>
              <a:spcAft>
                <a:spcPts val="0"/>
              </a:spcAft>
              <a:buClr>
                <a:schemeClr val="accent4"/>
              </a:buClr>
              <a:buSzPts val="473"/>
              <a:buFont typeface="Noto Sans Symbols"/>
              <a:buNone/>
              <a:defRPr sz="675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135"/>
              </a:spcBef>
              <a:spcAft>
                <a:spcPts val="0"/>
              </a:spcAft>
              <a:buClr>
                <a:schemeClr val="accent5"/>
              </a:buClr>
              <a:buSzPts val="675"/>
              <a:buFont typeface="Calibri"/>
              <a:buNone/>
              <a:defRPr sz="67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97179" algn="l" rtl="0">
              <a:spcBef>
                <a:spcPts val="27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Noto Sans Symbols"/>
              <a:buChar char="●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97179" algn="l" rtl="0">
              <a:spcBef>
                <a:spcPts val="240"/>
              </a:spcBef>
              <a:spcAft>
                <a:spcPts val="0"/>
              </a:spcAft>
              <a:buClr>
                <a:srgbClr val="802002"/>
              </a:buClr>
              <a:buSzPts val="1080"/>
              <a:buFont typeface="Calibri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04800" algn="l" rtl="0">
              <a:spcBef>
                <a:spcPts val="240"/>
              </a:spcBef>
              <a:spcAft>
                <a:spcPts val="0"/>
              </a:spcAft>
              <a:buClr>
                <a:srgbClr val="956432"/>
              </a:buClr>
              <a:buSzPts val="1200"/>
              <a:buFont typeface="Calibri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88607" algn="l" rtl="0">
              <a:spcBef>
                <a:spcPts val="210"/>
              </a:spcBef>
              <a:spcAft>
                <a:spcPts val="0"/>
              </a:spcAft>
              <a:buClr>
                <a:srgbClr val="845809"/>
              </a:buClr>
              <a:buSzPts val="945"/>
              <a:buFont typeface="Calibri"/>
              <a:buChar char="•"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2"/>
          </p:nvPr>
        </p:nvSpPr>
        <p:spPr>
          <a:xfrm>
            <a:off x="2915817" y="685800"/>
            <a:ext cx="5847184" cy="3751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37899" algn="l" rtl="0">
              <a:spcBef>
                <a:spcPts val="405"/>
              </a:spcBef>
              <a:spcAft>
                <a:spcPts val="0"/>
              </a:spcAft>
              <a:buClr>
                <a:srgbClr val="4F7975"/>
              </a:buClr>
              <a:buSzPts val="1721"/>
              <a:buFont typeface="Noto Sans Symbols"/>
              <a:buChar char="●"/>
              <a:defRPr sz="202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01942" algn="l" rtl="0">
              <a:spcBef>
                <a:spcPts val="330"/>
              </a:spcBef>
              <a:spcAft>
                <a:spcPts val="0"/>
              </a:spcAft>
              <a:buClr>
                <a:srgbClr val="4F7975"/>
              </a:buClr>
              <a:buSzPts val="1155"/>
              <a:buFont typeface="Noto Sans Symbols"/>
              <a:buChar char="○"/>
              <a:defRPr sz="165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00037" algn="l" rtl="0">
              <a:spcBef>
                <a:spcPts val="300"/>
              </a:spcBef>
              <a:spcAft>
                <a:spcPts val="0"/>
              </a:spcAft>
              <a:buClr>
                <a:srgbClr val="4F7975"/>
              </a:buClr>
              <a:buSzPts val="1125"/>
              <a:buFont typeface="Noto Sans Symbols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95275" algn="l" rtl="0">
              <a:spcBef>
                <a:spcPts val="300"/>
              </a:spcBef>
              <a:spcAft>
                <a:spcPts val="0"/>
              </a:spcAft>
              <a:buClr>
                <a:srgbClr val="4F7975"/>
              </a:buClr>
              <a:buSzPts val="1050"/>
              <a:buFont typeface="Noto Sans Symbols"/>
              <a:buChar char="•"/>
              <a:defRPr sz="15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spcBef>
                <a:spcPts val="270"/>
              </a:spcBef>
              <a:spcAft>
                <a:spcPts val="0"/>
              </a:spcAft>
              <a:buClr>
                <a:srgbClr val="4F7975"/>
              </a:buClr>
              <a:buSzPts val="1350"/>
              <a:buFont typeface="Calibri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97179" algn="l" rtl="0">
              <a:spcBef>
                <a:spcPts val="27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Noto Sans Symbols"/>
              <a:buChar char="●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97179" algn="l" rtl="0">
              <a:spcBef>
                <a:spcPts val="240"/>
              </a:spcBef>
              <a:spcAft>
                <a:spcPts val="0"/>
              </a:spcAft>
              <a:buClr>
                <a:srgbClr val="802002"/>
              </a:buClr>
              <a:buSzPts val="1080"/>
              <a:buFont typeface="Calibri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04800" algn="l" rtl="0">
              <a:spcBef>
                <a:spcPts val="240"/>
              </a:spcBef>
              <a:spcAft>
                <a:spcPts val="0"/>
              </a:spcAft>
              <a:buClr>
                <a:srgbClr val="956432"/>
              </a:buClr>
              <a:buSzPts val="1200"/>
              <a:buFont typeface="Calibri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88607" algn="l" rtl="0">
              <a:spcBef>
                <a:spcPts val="210"/>
              </a:spcBef>
              <a:spcAft>
                <a:spcPts val="0"/>
              </a:spcAft>
              <a:buClr>
                <a:srgbClr val="845809"/>
              </a:buClr>
              <a:buSzPts val="945"/>
              <a:buFont typeface="Calibri"/>
              <a:buChar char="•"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xfrm>
            <a:off x="8316417" y="6453336"/>
            <a:ext cx="519736" cy="317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sl-SI"/>
              <a:t>maj 2025</a:t>
            </a:r>
            <a:endParaRPr/>
          </a:p>
        </p:txBody>
      </p:sp>
      <p:pic>
        <p:nvPicPr>
          <p:cNvPr id="64" name="Shape 64" descr="C:\Users\Uporabnik_S\Downloads\CGP FURS\PPT_uradi\PPT_head_1.png"/>
          <p:cNvPicPr preferRelativeResize="0"/>
          <p:nvPr/>
        </p:nvPicPr>
        <p:blipFill rotWithShape="1">
          <a:blip r:embed="rId3">
            <a:alphaModFix/>
          </a:blip>
          <a:srcRect l="680" t="3072"/>
          <a:stretch/>
        </p:blipFill>
        <p:spPr>
          <a:xfrm>
            <a:off x="-9263" y="-27355"/>
            <a:ext cx="5184576" cy="105273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Shape 65" descr="C:\Users\Uporabnik_S\Downloads\CGP FURS\PPT_uradi\PPT_food_1.png"/>
          <p:cNvPicPr preferRelativeResize="0"/>
          <p:nvPr/>
        </p:nvPicPr>
        <p:blipFill rotWithShape="1">
          <a:blip r:embed="rId4">
            <a:alphaModFix/>
          </a:blip>
          <a:srcRect t="47791" b="45187"/>
          <a:stretch/>
        </p:blipFill>
        <p:spPr>
          <a:xfrm>
            <a:off x="-9262" y="6454588"/>
            <a:ext cx="9189775" cy="430796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Shape 66" descr="C:\Users\Uporabnik_S\Downloads\CGP FURS\LOGO osnova\FURS-LOGO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812361" y="116632"/>
            <a:ext cx="1068243" cy="486576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Shape 67"/>
          <p:cNvSpPr txBox="1">
            <a:spLocks noGrp="1"/>
          </p:cNvSpPr>
          <p:nvPr>
            <p:ph type="body" idx="3"/>
          </p:nvPr>
        </p:nvSpPr>
        <p:spPr>
          <a:xfrm>
            <a:off x="2915818" y="4581129"/>
            <a:ext cx="5904656" cy="1584177"/>
          </a:xfrm>
          <a:prstGeom prst="rect">
            <a:avLst/>
          </a:prstGeom>
          <a:solidFill>
            <a:srgbClr val="4F7975"/>
          </a:solidFill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09562" algn="l" rtl="0">
              <a:spcBef>
                <a:spcPts val="300"/>
              </a:spcBef>
              <a:spcAft>
                <a:spcPts val="0"/>
              </a:spcAft>
              <a:buClr>
                <a:srgbClr val="4F7975"/>
              </a:buClr>
              <a:buSzPts val="1275"/>
              <a:buFont typeface="Noto Sans Symbols"/>
              <a:buChar char="●"/>
              <a:defRPr sz="15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01942" algn="l" rtl="0">
              <a:spcBef>
                <a:spcPts val="330"/>
              </a:spcBef>
              <a:spcAft>
                <a:spcPts val="0"/>
              </a:spcAft>
              <a:buClr>
                <a:schemeClr val="accent2"/>
              </a:buClr>
              <a:buSzPts val="1155"/>
              <a:buFont typeface="Noto Sans Symbols"/>
              <a:buChar char="○"/>
              <a:defRPr sz="165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00037" algn="l" rtl="0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Pts val="1125"/>
              <a:buFont typeface="Noto Sans Symbols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95275" algn="l" rtl="0">
              <a:spcBef>
                <a:spcPts val="300"/>
              </a:spcBef>
              <a:spcAft>
                <a:spcPts val="0"/>
              </a:spcAft>
              <a:buClr>
                <a:schemeClr val="accent4"/>
              </a:buClr>
              <a:buSzPts val="1050"/>
              <a:buFont typeface="Noto Sans Symbols"/>
              <a:buChar char="•"/>
              <a:defRPr sz="15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spcBef>
                <a:spcPts val="270"/>
              </a:spcBef>
              <a:spcAft>
                <a:spcPts val="0"/>
              </a:spcAft>
              <a:buClr>
                <a:schemeClr val="accent5"/>
              </a:buClr>
              <a:buSzPts val="1350"/>
              <a:buFont typeface="Calibri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97179" algn="l" rtl="0">
              <a:spcBef>
                <a:spcPts val="27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Noto Sans Symbols"/>
              <a:buChar char="●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97179" algn="l" rtl="0">
              <a:spcBef>
                <a:spcPts val="240"/>
              </a:spcBef>
              <a:spcAft>
                <a:spcPts val="0"/>
              </a:spcAft>
              <a:buClr>
                <a:srgbClr val="802002"/>
              </a:buClr>
              <a:buSzPts val="1080"/>
              <a:buFont typeface="Calibri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04800" algn="l" rtl="0">
              <a:spcBef>
                <a:spcPts val="240"/>
              </a:spcBef>
              <a:spcAft>
                <a:spcPts val="0"/>
              </a:spcAft>
              <a:buClr>
                <a:srgbClr val="956432"/>
              </a:buClr>
              <a:buSzPts val="1200"/>
              <a:buFont typeface="Calibri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88607" algn="l" rtl="0">
              <a:spcBef>
                <a:spcPts val="210"/>
              </a:spcBef>
              <a:spcAft>
                <a:spcPts val="0"/>
              </a:spcAft>
              <a:buClr>
                <a:srgbClr val="845809"/>
              </a:buClr>
              <a:buSzPts val="945"/>
              <a:buFont typeface="Calibri"/>
              <a:buChar char="•"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Shape 10" descr="C:\Users\Uporabnik_S\Downloads\CGP FURS\PPT_uradi\PPT_head_1.png"/>
          <p:cNvPicPr preferRelativeResize="0"/>
          <p:nvPr/>
        </p:nvPicPr>
        <p:blipFill rotWithShape="1">
          <a:blip r:embed="rId10">
            <a:alphaModFix/>
          </a:blip>
          <a:srcRect l="680" t="3072"/>
          <a:stretch/>
        </p:blipFill>
        <p:spPr>
          <a:xfrm>
            <a:off x="-9263" y="-27355"/>
            <a:ext cx="5184576" cy="10527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Shape 11" descr="C:\Users\Uporabnik_S\Downloads\CGP FURS\PPT_uradi\PPT_food_1.png"/>
          <p:cNvPicPr preferRelativeResize="0"/>
          <p:nvPr/>
        </p:nvPicPr>
        <p:blipFill rotWithShape="1">
          <a:blip r:embed="rId11">
            <a:alphaModFix/>
          </a:blip>
          <a:srcRect t="47791" b="45187"/>
          <a:stretch/>
        </p:blipFill>
        <p:spPr>
          <a:xfrm>
            <a:off x="-9262" y="6454588"/>
            <a:ext cx="9189775" cy="4307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Shape 12" descr="C:\Users\Uporabnik_S\Downloads\CGP FURS\LOGO osnova\FURS-LOGO.png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7799164" y="116632"/>
            <a:ext cx="1068243" cy="486576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hdr="0" ftr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sodnapraksa.si/?q=I%20U%202077/2014&amp;database%5bSOVS%5d=SOVS&amp;database%5bIESP%5d=IESP&amp;database%5bVDSS%5d=VDSS&amp;database%5bUPRS%5d=UPRS&amp;_submit=i%C5%A1%C4%8Di&amp;rowsPerPage=20&amp;page=0&amp;id=2015081111383632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sodnapraksa.si/?q=X%20Ips%2035/2023&amp;database%5bSOVS%5d=SOVS&amp;database%5bIESP%5d=IESP&amp;database%5bVDSS%5d=VDSS&amp;database%5bUPRS%5d=UPRS&amp;_submit=i%C5%A1%C4%8Di&amp;rowsPerPage=20&amp;page=0&amp;id=2015081111480565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sodnapraksa.si/?q=i%20u%201257/2021&amp;database%5bSOVS%5d=SOVS&amp;database%5bIESP%5d=IESP&amp;database%5bVDSS%5d=VDSS&amp;database%5bUPRS%5d=UPRS&amp;_submit=i%C5%A1%C4%8Di&amp;rowsPerPage=20&amp;page=0&amp;id=2015081111467951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/>
          <p:nvPr/>
        </p:nvSpPr>
        <p:spPr>
          <a:xfrm>
            <a:off x="1751527" y="1880315"/>
            <a:ext cx="5688172" cy="25964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sl-SI" sz="3600" b="1" dirty="0">
                <a:solidFill>
                  <a:schemeClr val="dk1"/>
                </a:solidFill>
              </a:rPr>
              <a:t>Učinkovitejše sodelovanje FURS in občin pri odmeri NUSZ</a:t>
            </a:r>
          </a:p>
        </p:txBody>
      </p:sp>
      <p:sp>
        <p:nvSpPr>
          <p:cNvPr id="73" name="Shape 73"/>
          <p:cNvSpPr/>
          <p:nvPr/>
        </p:nvSpPr>
        <p:spPr>
          <a:xfrm>
            <a:off x="3103900" y="5058391"/>
            <a:ext cx="4475843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lang="sl-SI"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Predstavlja: mag. Sonja Urankar</a:t>
            </a:r>
            <a:endParaRPr dirty="0"/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Finančna uprava RS, Generalni finančni urad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30936" y="365760"/>
            <a:ext cx="7886700" cy="1325880"/>
          </a:xfrm>
        </p:spPr>
        <p:txBody>
          <a:bodyPr wrap="square" anchor="ctr">
            <a:normAutofit/>
          </a:bodyPr>
          <a:lstStyle/>
          <a:p>
            <a:r>
              <a:rPr lang="sl-SI" b="1" dirty="0"/>
              <a:t>Sodna praksa (1.)</a:t>
            </a:r>
            <a:br>
              <a:rPr lang="sl-SI" b="1" dirty="0"/>
            </a:br>
            <a:endParaRPr lang="sl-SI" b="1" dirty="0"/>
          </a:p>
        </p:txBody>
      </p:sp>
      <p:sp>
        <p:nvSpPr>
          <p:cNvPr id="4" name="Označba mesta datuma 3"/>
          <p:cNvSpPr>
            <a:spLocks noGrp="1"/>
          </p:cNvSpPr>
          <p:nvPr>
            <p:ph type="dt" idx="10"/>
          </p:nvPr>
        </p:nvSpPr>
        <p:spPr>
          <a:xfrm>
            <a:off x="8316417" y="6453336"/>
            <a:ext cx="519736" cy="317408"/>
          </a:xfrm>
        </p:spPr>
        <p:txBody>
          <a:bodyPr wrap="square" anchor="t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sl-SI" sz="400"/>
              <a:t>maj 2025</a:t>
            </a:r>
          </a:p>
        </p:txBody>
      </p:sp>
      <p:sp>
        <p:nvSpPr>
          <p:cNvPr id="3" name="Označba mesta besedila 2"/>
          <p:cNvSpPr>
            <a:spLocks noGrp="1"/>
          </p:cNvSpPr>
          <p:nvPr>
            <p:ph type="body" idx="4294967295"/>
          </p:nvPr>
        </p:nvSpPr>
        <p:spPr>
          <a:xfrm>
            <a:off x="628650" y="1690689"/>
            <a:ext cx="7886700" cy="4486273"/>
          </a:xfrm>
          <a:prstGeom prst="rect">
            <a:avLst/>
          </a:prstGeom>
        </p:spPr>
        <p:txBody>
          <a:bodyPr/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l-SI" sz="2000" b="1" dirty="0" err="1">
                <a:solidFill>
                  <a:schemeClr val="tx1">
                    <a:lumMod val="75000"/>
                  </a:schemeClr>
                </a:solidFill>
              </a:rPr>
              <a:t>Exceptio</a:t>
            </a:r>
            <a:r>
              <a:rPr lang="sl-SI" sz="2000" b="1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sl-SI" sz="2000" b="1" dirty="0" err="1">
                <a:solidFill>
                  <a:schemeClr val="tx1">
                    <a:lumMod val="75000"/>
                  </a:schemeClr>
                </a:solidFill>
              </a:rPr>
              <a:t>illegalis</a:t>
            </a:r>
            <a:endParaRPr lang="sl-SI" sz="2000" b="1" dirty="0">
              <a:solidFill>
                <a:schemeClr val="tx1">
                  <a:lumMod val="75000"/>
                </a:schemeClr>
              </a:solidFill>
            </a:endParaRPr>
          </a:p>
          <a:p>
            <a:pPr marL="612458" lvl="1" indent="0">
              <a:spcAft>
                <a:spcPts val="600"/>
              </a:spcAft>
              <a:buNone/>
            </a:pPr>
            <a:r>
              <a:rPr lang="sl-SI" sz="2000" b="1" dirty="0">
                <a:solidFill>
                  <a:schemeClr val="tx1">
                    <a:lumMod val="75000"/>
                  </a:schemeClr>
                </a:solidFill>
              </a:rPr>
              <a:t>(</a:t>
            </a:r>
            <a:r>
              <a:rPr lang="sl-SI" sz="2000" b="1" dirty="0" err="1">
                <a:solidFill>
                  <a:schemeClr val="tx1">
                    <a:lumMod val="75000"/>
                  </a:schemeClr>
                </a:solidFill>
                <a:hlinkClick r:id="rId3"/>
              </a:rPr>
              <a:t>UprS</a:t>
            </a:r>
            <a:r>
              <a:rPr lang="pl-PL" sz="2000" b="1" dirty="0">
                <a:solidFill>
                  <a:schemeClr val="tx1">
                    <a:lumMod val="75000"/>
                  </a:schemeClr>
                </a:solidFill>
                <a:hlinkClick r:id="rId3"/>
              </a:rPr>
              <a:t> I U 2077/2014, 17.4.2015</a:t>
            </a:r>
            <a:r>
              <a:rPr lang="pl-PL" sz="2000" b="1" dirty="0">
                <a:solidFill>
                  <a:schemeClr val="tx1">
                    <a:lumMod val="75000"/>
                  </a:schemeClr>
                </a:solidFill>
              </a:rPr>
              <a:t>)</a:t>
            </a:r>
            <a:endParaRPr lang="sl-SI" sz="2000" b="1" dirty="0">
              <a:solidFill>
                <a:schemeClr val="tx1">
                  <a:lumMod val="75000"/>
                </a:schemeClr>
              </a:solidFill>
            </a:endParaRPr>
          </a:p>
          <a:p>
            <a:pPr marL="576501" lvl="1" indent="0">
              <a:spcAft>
                <a:spcPts val="600"/>
              </a:spcAft>
              <a:buNone/>
            </a:pPr>
            <a:endParaRPr lang="sl-SI" sz="1400" b="1" dirty="0"/>
          </a:p>
          <a:p>
            <a:pPr marL="576501" lvl="1" indent="0">
              <a:spcAft>
                <a:spcPts val="600"/>
              </a:spcAft>
              <a:buNone/>
            </a:pPr>
            <a:endParaRPr lang="sl-SI" sz="1400" b="1" dirty="0"/>
          </a:p>
          <a:p>
            <a:pPr marL="576501" lvl="1" indent="0">
              <a:spcAft>
                <a:spcPts val="600"/>
              </a:spcAft>
              <a:buNone/>
            </a:pPr>
            <a:r>
              <a:rPr lang="sl-SI" sz="1800" dirty="0"/>
              <a:t>Retroaktivnost (povratna veljava pravnih aktov)</a:t>
            </a:r>
          </a:p>
          <a:p>
            <a:pPr marL="576501" lvl="1" indent="0">
              <a:spcAft>
                <a:spcPts val="600"/>
              </a:spcAft>
              <a:buNone/>
            </a:pPr>
            <a:endParaRPr lang="sl-SI" dirty="0">
              <a:solidFill>
                <a:srgbClr val="4F7975"/>
              </a:solidFill>
            </a:endParaRPr>
          </a:p>
          <a:p>
            <a:pPr marL="576501" lvl="1" indent="0">
              <a:spcAft>
                <a:spcPts val="600"/>
              </a:spcAft>
              <a:buNone/>
            </a:pPr>
            <a:r>
              <a:rPr lang="sl-SI" sz="1600" dirty="0">
                <a:solidFill>
                  <a:srgbClr val="4F7975"/>
                </a:solidFill>
              </a:rPr>
              <a:t>! 13 retroaktivnih sklepov o vrednosti točk (objavljenih po 1.1.2025 z veljavnostjo 1.1.2025</a:t>
            </a:r>
          </a:p>
          <a:p>
            <a:pPr marL="576501" lvl="1" indent="0">
              <a:spcAft>
                <a:spcPts val="600"/>
              </a:spcAft>
              <a:buNone/>
            </a:pPr>
            <a:endParaRPr lang="sl-SI" sz="1600" dirty="0">
              <a:solidFill>
                <a:srgbClr val="4F7975"/>
              </a:solidFill>
            </a:endParaRPr>
          </a:p>
          <a:p>
            <a:pPr marL="576501" lvl="1" indent="0">
              <a:spcAft>
                <a:spcPts val="600"/>
              </a:spcAft>
              <a:buNone/>
            </a:pPr>
            <a:r>
              <a:rPr lang="sl-SI" sz="1600" dirty="0">
                <a:solidFill>
                  <a:srgbClr val="4F7975"/>
                </a:solidFill>
              </a:rPr>
              <a:t>! Tudi sklepi, ki so bili objavljeni pred 1.1.2025, vendar začetek veljavnosti po 1.1.2025 z določbo, da velja na dan 1.1.2025 </a:t>
            </a:r>
          </a:p>
          <a:p>
            <a:pPr marL="576501" lvl="1" indent="0">
              <a:spcAft>
                <a:spcPts val="600"/>
              </a:spcAft>
              <a:buNone/>
            </a:pPr>
            <a:r>
              <a:rPr lang="sl-SI" sz="1400" b="1" dirty="0"/>
              <a:t> </a:t>
            </a:r>
          </a:p>
          <a:p>
            <a:pPr marL="119301" indent="0">
              <a:spcAft>
                <a:spcPts val="600"/>
              </a:spcAft>
              <a:buNone/>
            </a:pPr>
            <a:endParaRPr lang="sl-SI" sz="1600" b="1" dirty="0"/>
          </a:p>
          <a:p>
            <a:pPr marL="576501" indent="-457200">
              <a:spcAft>
                <a:spcPts val="600"/>
              </a:spcAft>
              <a:buFont typeface="+mj-lt"/>
              <a:buAutoNum type="arabicParenR"/>
            </a:pPr>
            <a:endParaRPr lang="sl-SI" sz="1400" dirty="0"/>
          </a:p>
          <a:p>
            <a:pPr marL="462201" indent="-342900">
              <a:spcAft>
                <a:spcPts val="600"/>
              </a:spcAft>
              <a:buFont typeface="+mj-lt"/>
              <a:buAutoNum type="arabicParenR"/>
            </a:pPr>
            <a:endParaRPr lang="sl-SI" sz="1400" dirty="0"/>
          </a:p>
          <a:p>
            <a:pPr>
              <a:spcAft>
                <a:spcPts val="600"/>
              </a:spcAft>
            </a:pPr>
            <a:endParaRPr lang="sl-SI" sz="1800" dirty="0"/>
          </a:p>
        </p:txBody>
      </p:sp>
    </p:spTree>
    <p:extLst>
      <p:ext uri="{BB962C8B-B14F-4D97-AF65-F5344CB8AC3E}">
        <p14:creationId xmlns:p14="http://schemas.microsoft.com/office/powerpoint/2010/main" val="91330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30936" y="365760"/>
            <a:ext cx="7886700" cy="1325880"/>
          </a:xfrm>
        </p:spPr>
        <p:txBody>
          <a:bodyPr wrap="square" anchor="ctr">
            <a:normAutofit/>
          </a:bodyPr>
          <a:lstStyle/>
          <a:p>
            <a:r>
              <a:rPr lang="sl-SI" b="1" dirty="0"/>
              <a:t>Sodna praksa (2.)</a:t>
            </a:r>
            <a:br>
              <a:rPr lang="sl-SI" b="1" dirty="0"/>
            </a:br>
            <a:endParaRPr lang="sl-SI" b="1" dirty="0"/>
          </a:p>
        </p:txBody>
      </p:sp>
      <p:sp>
        <p:nvSpPr>
          <p:cNvPr id="4" name="Označba mesta datuma 3"/>
          <p:cNvSpPr>
            <a:spLocks noGrp="1"/>
          </p:cNvSpPr>
          <p:nvPr>
            <p:ph type="dt" idx="10"/>
          </p:nvPr>
        </p:nvSpPr>
        <p:spPr>
          <a:xfrm>
            <a:off x="8316417" y="6453336"/>
            <a:ext cx="519736" cy="317408"/>
          </a:xfrm>
        </p:spPr>
        <p:txBody>
          <a:bodyPr wrap="square" anchor="t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sl-SI" sz="400"/>
              <a:t>maj 2025</a:t>
            </a:r>
          </a:p>
        </p:txBody>
      </p:sp>
      <p:sp>
        <p:nvSpPr>
          <p:cNvPr id="3" name="Označba mesta besedila 2"/>
          <p:cNvSpPr>
            <a:spLocks noGrp="1"/>
          </p:cNvSpPr>
          <p:nvPr>
            <p:ph type="body" idx="4294967295"/>
          </p:nvPr>
        </p:nvSpPr>
        <p:spPr>
          <a:xfrm>
            <a:off x="628650" y="1690689"/>
            <a:ext cx="7886700" cy="4486273"/>
          </a:xfrm>
          <a:prstGeom prst="rect">
            <a:avLst/>
          </a:prstGeom>
        </p:spPr>
        <p:txBody>
          <a:bodyPr/>
          <a:lstStyle/>
          <a:p>
            <a:pPr marL="576501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l-SI" sz="2000" b="1" dirty="0" err="1">
                <a:solidFill>
                  <a:schemeClr val="tx1">
                    <a:lumMod val="75000"/>
                  </a:schemeClr>
                </a:solidFill>
              </a:rPr>
              <a:t>Exceptio</a:t>
            </a:r>
            <a:r>
              <a:rPr lang="sl-SI" sz="2000" b="1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sl-SI" sz="2000" b="1" dirty="0" err="1">
                <a:solidFill>
                  <a:schemeClr val="tx1">
                    <a:lumMod val="75000"/>
                  </a:schemeClr>
                </a:solidFill>
              </a:rPr>
              <a:t>illegalis</a:t>
            </a:r>
            <a:r>
              <a:rPr lang="sl-SI" sz="2000" b="1" dirty="0">
                <a:solidFill>
                  <a:schemeClr val="tx1">
                    <a:lumMod val="75000"/>
                  </a:schemeClr>
                </a:solidFill>
              </a:rPr>
              <a:t> </a:t>
            </a:r>
          </a:p>
          <a:p>
            <a:pPr marL="119301" indent="0">
              <a:spcAft>
                <a:spcPts val="600"/>
              </a:spcAft>
              <a:buNone/>
            </a:pPr>
            <a:r>
              <a:rPr lang="sl-SI" sz="2000" b="1" dirty="0">
                <a:solidFill>
                  <a:schemeClr val="tx1">
                    <a:lumMod val="75000"/>
                  </a:schemeClr>
                </a:solidFill>
              </a:rPr>
              <a:t>	(</a:t>
            </a:r>
            <a:r>
              <a:rPr lang="sl-SI" sz="2000" b="1" dirty="0" err="1">
                <a:solidFill>
                  <a:schemeClr val="tx1">
                    <a:lumMod val="75000"/>
                  </a:schemeClr>
                </a:solidFill>
              </a:rPr>
              <a:t>UprS</a:t>
            </a:r>
            <a:r>
              <a:rPr lang="sl-SI" sz="2000" b="1" dirty="0">
                <a:solidFill>
                  <a:schemeClr val="tx1">
                    <a:lumMod val="75000"/>
                  </a:schemeClr>
                </a:solidFill>
              </a:rPr>
              <a:t> II U 272/2022-14, 4.1.2025)</a:t>
            </a:r>
          </a:p>
          <a:p>
            <a:pPr marL="576501" indent="-457200">
              <a:spcAft>
                <a:spcPts val="600"/>
              </a:spcAft>
              <a:buFont typeface="+mj-lt"/>
              <a:buAutoNum type="arabicParenR"/>
            </a:pPr>
            <a:endParaRPr lang="sl-SI" sz="2000" b="1" dirty="0"/>
          </a:p>
          <a:p>
            <a:pPr marL="862251" lvl="1" indent="-285750">
              <a:spcAft>
                <a:spcPts val="600"/>
              </a:spcAft>
            </a:pPr>
            <a:r>
              <a:rPr lang="sl-SI" sz="1800" dirty="0"/>
              <a:t>Odlok ni bil sprejet po predpisani proceduri, kot določen v občinskem poslovniku</a:t>
            </a:r>
          </a:p>
          <a:p>
            <a:pPr marL="862251" lvl="1" indent="-285750">
              <a:spcAft>
                <a:spcPts val="600"/>
              </a:spcAft>
            </a:pPr>
            <a:endParaRPr lang="sl-SI" sz="1800" dirty="0"/>
          </a:p>
          <a:p>
            <a:pPr marL="862251" lvl="1" indent="-285750">
              <a:spcAft>
                <a:spcPts val="600"/>
              </a:spcAft>
            </a:pPr>
            <a:r>
              <a:rPr lang="sl-SI" sz="1800" dirty="0"/>
              <a:t>Obvezna objava podzakonskega akta v celoti (tudi kartografski del) v uradnem glasilu </a:t>
            </a:r>
          </a:p>
          <a:p>
            <a:pPr marL="576501" lvl="1" indent="0">
              <a:spcAft>
                <a:spcPts val="600"/>
              </a:spcAft>
              <a:buNone/>
            </a:pPr>
            <a:endParaRPr lang="sl-SI" sz="2400" dirty="0"/>
          </a:p>
          <a:p>
            <a:pPr marL="576501" lvl="1" indent="0">
              <a:spcAft>
                <a:spcPts val="600"/>
              </a:spcAft>
              <a:buNone/>
            </a:pPr>
            <a:r>
              <a:rPr lang="sl-SI" sz="1600" dirty="0">
                <a:solidFill>
                  <a:srgbClr val="4F7975"/>
                </a:solidFill>
              </a:rPr>
              <a:t>! 6 sklepov županov o vrednostih za leto 2025, ki so objavljene zgolj na spletni strani občine </a:t>
            </a:r>
          </a:p>
          <a:p>
            <a:pPr marL="862251" lvl="1" indent="-285750">
              <a:spcAft>
                <a:spcPts val="600"/>
              </a:spcAft>
            </a:pPr>
            <a:endParaRPr lang="sl-SI" sz="1800" dirty="0"/>
          </a:p>
          <a:p>
            <a:pPr marL="1033701" lvl="1" indent="-457200">
              <a:spcAft>
                <a:spcPts val="600"/>
              </a:spcAft>
              <a:buFont typeface="+mj-lt"/>
              <a:buAutoNum type="arabicParenR"/>
            </a:pPr>
            <a:endParaRPr lang="sl-SI" sz="1400" b="1" dirty="0"/>
          </a:p>
          <a:p>
            <a:pPr marL="119301" indent="0">
              <a:spcAft>
                <a:spcPts val="600"/>
              </a:spcAft>
              <a:buNone/>
            </a:pPr>
            <a:endParaRPr lang="sl-SI" sz="1775" b="1" dirty="0"/>
          </a:p>
          <a:p>
            <a:pPr marL="119301" indent="0">
              <a:spcAft>
                <a:spcPts val="600"/>
              </a:spcAft>
              <a:buNone/>
            </a:pPr>
            <a:endParaRPr lang="sl-SI" sz="1600" b="1" dirty="0"/>
          </a:p>
          <a:p>
            <a:pPr marL="576501" indent="-457200">
              <a:spcAft>
                <a:spcPts val="600"/>
              </a:spcAft>
              <a:buFont typeface="+mj-lt"/>
              <a:buAutoNum type="arabicParenR"/>
            </a:pPr>
            <a:endParaRPr lang="sl-SI" sz="1400" dirty="0"/>
          </a:p>
          <a:p>
            <a:pPr marL="462201" indent="-342900">
              <a:spcAft>
                <a:spcPts val="600"/>
              </a:spcAft>
              <a:buFont typeface="+mj-lt"/>
              <a:buAutoNum type="arabicParenR"/>
            </a:pPr>
            <a:endParaRPr lang="sl-SI" sz="1400" dirty="0"/>
          </a:p>
          <a:p>
            <a:pPr>
              <a:spcAft>
                <a:spcPts val="600"/>
              </a:spcAft>
            </a:pPr>
            <a:endParaRPr lang="sl-SI" sz="1800" dirty="0"/>
          </a:p>
        </p:txBody>
      </p:sp>
    </p:spTree>
    <p:extLst>
      <p:ext uri="{BB962C8B-B14F-4D97-AF65-F5344CB8AC3E}">
        <p14:creationId xmlns:p14="http://schemas.microsoft.com/office/powerpoint/2010/main" val="2636145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sl-SI" b="1" dirty="0">
                <a:solidFill>
                  <a:srgbClr val="4F7975"/>
                </a:solidFill>
              </a:rPr>
            </a:br>
            <a:r>
              <a:rPr lang="sl-SI" b="1" dirty="0">
                <a:solidFill>
                  <a:srgbClr val="4F7975"/>
                </a:solidFill>
              </a:rPr>
              <a:t>Sodna praksa (3.)</a:t>
            </a:r>
            <a:br>
              <a:rPr lang="sl-SI" b="1" dirty="0">
                <a:solidFill>
                  <a:srgbClr val="4F7975"/>
                </a:solidFill>
              </a:rPr>
            </a:br>
            <a:endParaRPr lang="sl-SI" b="1" dirty="0">
              <a:solidFill>
                <a:srgbClr val="4F7975"/>
              </a:solidFill>
            </a:endParaRPr>
          </a:p>
        </p:txBody>
      </p:sp>
      <p:sp>
        <p:nvSpPr>
          <p:cNvPr id="3" name="Označba mesta besedila 2"/>
          <p:cNvSpPr>
            <a:spLocks noGrp="1"/>
          </p:cNvSpPr>
          <p:nvPr>
            <p:ph type="body" idx="1"/>
          </p:nvPr>
        </p:nvSpPr>
        <p:spPr>
          <a:xfrm>
            <a:off x="628650" y="1690689"/>
            <a:ext cx="7886700" cy="4486273"/>
          </a:xfrm>
        </p:spPr>
        <p:txBody>
          <a:bodyPr/>
          <a:lstStyle/>
          <a:p>
            <a:r>
              <a:rPr lang="sl-SI" sz="2000" b="1" dirty="0" err="1">
                <a:solidFill>
                  <a:schemeClr val="tx1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Exceptio</a:t>
            </a:r>
            <a:r>
              <a:rPr lang="sl-SI" sz="2000" b="1" dirty="0">
                <a:solidFill>
                  <a:schemeClr val="tx1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sl-SI" sz="2000" b="1" dirty="0" err="1">
                <a:solidFill>
                  <a:schemeClr val="tx1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illegalis</a:t>
            </a:r>
            <a:endParaRPr lang="sl-SI" sz="2000" b="1" dirty="0">
              <a:solidFill>
                <a:schemeClr val="tx1">
                  <a:lumMod val="75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  <a:p>
            <a:pPr marL="576501" lvl="1" indent="0">
              <a:buNone/>
            </a:pPr>
            <a:r>
              <a:rPr lang="sl-SI" sz="2000" b="1" dirty="0">
                <a:solidFill>
                  <a:schemeClr val="tx1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sl-SI" sz="2000" b="1" dirty="0" err="1">
                <a:solidFill>
                  <a:schemeClr val="tx1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VrhS</a:t>
            </a:r>
            <a:r>
              <a:rPr lang="sl-SI" sz="2000" b="1" dirty="0">
                <a:solidFill>
                  <a:schemeClr val="tx1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 X </a:t>
            </a:r>
            <a:r>
              <a:rPr lang="sl-SI" sz="2000" b="1" dirty="0" err="1">
                <a:solidFill>
                  <a:schemeClr val="tx1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Ips</a:t>
            </a:r>
            <a:r>
              <a:rPr lang="sl-SI" sz="2000" b="1" dirty="0">
                <a:solidFill>
                  <a:schemeClr val="tx1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 35/2023, 29.1.2025</a:t>
            </a:r>
            <a:r>
              <a:rPr lang="sl-SI" sz="2000" b="1" dirty="0">
                <a:solidFill>
                  <a:schemeClr val="tx1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  <a:p>
            <a:pPr marL="576501" lvl="1" indent="0">
              <a:buNone/>
            </a:pPr>
            <a:endParaRPr lang="sl-SI" sz="1400" b="1" dirty="0"/>
          </a:p>
          <a:p>
            <a:pPr marL="576501" lvl="1" indent="0">
              <a:buNone/>
            </a:pPr>
            <a:endParaRPr lang="sl-SI" sz="1400" b="1" dirty="0"/>
          </a:p>
          <a:p>
            <a:pPr marL="576501" lvl="1" indent="0">
              <a:buNone/>
            </a:pPr>
            <a:r>
              <a:rPr lang="sl-SI" sz="1800" i="1" dirty="0">
                <a:solidFill>
                  <a:schemeClr val="tx1">
                    <a:lumMod val="75000"/>
                  </a:schemeClr>
                </a:solidFill>
              </a:rPr>
              <a:t>„12. člen Odloka: </a:t>
            </a:r>
            <a:r>
              <a:rPr lang="sl-SI" sz="1800" i="1" u="sng" dirty="0">
                <a:solidFill>
                  <a:schemeClr val="tx1">
                    <a:lumMod val="75000"/>
                  </a:schemeClr>
                </a:solidFill>
              </a:rPr>
              <a:t>Zavezanci so dolžni sporočiti pristojnemu organu </a:t>
            </a:r>
            <a:r>
              <a:rPr lang="sl-SI" sz="1800" i="1" dirty="0">
                <a:solidFill>
                  <a:schemeClr val="tx1">
                    <a:lumMod val="75000"/>
                  </a:schemeClr>
                </a:solidFill>
              </a:rPr>
              <a:t>vse spremembe, ki vplivajo na določitev višine nadomestila in spremembo statusa zavezanca najpozneje v 30 dneh od nastanka spremembe"</a:t>
            </a:r>
            <a:endParaRPr lang="sl-SI" sz="1800" dirty="0">
              <a:solidFill>
                <a:schemeClr val="tx1">
                  <a:lumMod val="75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  <a:p>
            <a:pPr marL="576501" lvl="1" indent="0">
              <a:buNone/>
            </a:pPr>
            <a:endParaRPr lang="sl-SI" sz="1425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6501" lvl="1" indent="0">
              <a:buNone/>
            </a:pPr>
            <a:r>
              <a:rPr lang="sl-SI" sz="18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določba Odloka v tem delu presega okvir pristojnosti delovanja občin pri odmeri NUSZ, kot je določen z zakonom (218.c ZGO-1), zato ga v zvezi z odločitvijo o dolžnosti povračila stroškov </a:t>
            </a:r>
            <a:r>
              <a:rPr lang="sl-SI" sz="180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odmernega</a:t>
            </a:r>
            <a:r>
              <a:rPr lang="sl-SI" sz="18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postopka ni dopustno uporabiti </a:t>
            </a:r>
          </a:p>
          <a:p>
            <a:pPr marL="576501" lvl="1" indent="0">
              <a:buNone/>
            </a:pPr>
            <a:endParaRPr lang="sl-SI" sz="18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9301" indent="0">
              <a:buNone/>
            </a:pPr>
            <a:endParaRPr lang="sl-SI" sz="1600" b="1" dirty="0"/>
          </a:p>
          <a:p>
            <a:pPr marL="576501" indent="-457200">
              <a:buFont typeface="+mj-lt"/>
              <a:buAutoNum type="arabicParenR"/>
            </a:pPr>
            <a:endParaRPr lang="sl-SI" sz="1400" dirty="0"/>
          </a:p>
          <a:p>
            <a:pPr marL="462201" indent="-342900">
              <a:buFont typeface="+mj-lt"/>
              <a:buAutoNum type="arabicParenR"/>
            </a:pPr>
            <a:endParaRPr lang="sl-SI" sz="1400" dirty="0"/>
          </a:p>
          <a:p>
            <a:endParaRPr lang="sl-SI" sz="1800" dirty="0"/>
          </a:p>
        </p:txBody>
      </p:sp>
      <p:sp>
        <p:nvSpPr>
          <p:cNvPr id="4" name="Označba mesta datum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sl-SI"/>
              <a:t>maj 2025</a:t>
            </a:r>
          </a:p>
        </p:txBody>
      </p:sp>
      <p:sp>
        <p:nvSpPr>
          <p:cNvPr id="5" name="Označba mesta številke diapozitiva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l-SI" smtClean="0"/>
              <a:t>12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773387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30936" y="365760"/>
            <a:ext cx="7886700" cy="1325880"/>
          </a:xfrm>
        </p:spPr>
        <p:txBody>
          <a:bodyPr wrap="square" anchor="ctr">
            <a:normAutofit/>
          </a:bodyPr>
          <a:lstStyle/>
          <a:p>
            <a:r>
              <a:rPr lang="sl-SI" b="1" dirty="0"/>
              <a:t>Sodna praksa (4.)</a:t>
            </a:r>
            <a:br>
              <a:rPr lang="sl-SI" b="1" dirty="0"/>
            </a:br>
            <a:endParaRPr lang="sl-SI" b="1" dirty="0"/>
          </a:p>
        </p:txBody>
      </p:sp>
      <p:sp>
        <p:nvSpPr>
          <p:cNvPr id="4" name="Označba mesta datuma 3"/>
          <p:cNvSpPr>
            <a:spLocks noGrp="1"/>
          </p:cNvSpPr>
          <p:nvPr>
            <p:ph type="dt" idx="10"/>
          </p:nvPr>
        </p:nvSpPr>
        <p:spPr>
          <a:xfrm>
            <a:off x="8316417" y="6453336"/>
            <a:ext cx="519736" cy="317408"/>
          </a:xfrm>
        </p:spPr>
        <p:txBody>
          <a:bodyPr wrap="square" anchor="t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sl-SI" sz="400"/>
              <a:t>maj 2025</a:t>
            </a:r>
          </a:p>
        </p:txBody>
      </p:sp>
      <p:sp>
        <p:nvSpPr>
          <p:cNvPr id="3" name="Označba mesta besedila 2"/>
          <p:cNvSpPr>
            <a:spLocks noGrp="1"/>
          </p:cNvSpPr>
          <p:nvPr>
            <p:ph type="body" idx="4294967295"/>
          </p:nvPr>
        </p:nvSpPr>
        <p:spPr>
          <a:xfrm>
            <a:off x="628650" y="1690689"/>
            <a:ext cx="7886700" cy="4486273"/>
          </a:xfrm>
          <a:prstGeom prst="rect">
            <a:avLst/>
          </a:prstGeom>
        </p:spPr>
        <p:txBody>
          <a:bodyPr/>
          <a:lstStyle/>
          <a:p>
            <a:pPr marL="576501" indent="-457200">
              <a:spcAft>
                <a:spcPts val="600"/>
              </a:spcAft>
              <a:buFont typeface="+mj-lt"/>
              <a:buAutoNum type="arabicParenR"/>
            </a:pPr>
            <a:endParaRPr lang="sl-SI" sz="1600" b="1" dirty="0"/>
          </a:p>
          <a:p>
            <a:pPr marL="576501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l-SI" sz="2000" b="1" dirty="0">
                <a:solidFill>
                  <a:schemeClr val="tx1">
                    <a:lumMod val="75000"/>
                  </a:schemeClr>
                </a:solidFill>
              </a:rPr>
              <a:t>Zunanje </a:t>
            </a:r>
            <a:r>
              <a:rPr lang="sl-SI" sz="2000" b="1" dirty="0">
                <a:solidFill>
                  <a:schemeClr val="tx1">
                    <a:lumMod val="75000"/>
                  </a:schemeClr>
                </a:solidFill>
                <a:sym typeface="Calibri"/>
              </a:rPr>
              <a:t>poslovne</a:t>
            </a:r>
            <a:r>
              <a:rPr lang="sl-SI" sz="2000" b="1" dirty="0">
                <a:solidFill>
                  <a:schemeClr val="tx1">
                    <a:lumMod val="75000"/>
                  </a:schemeClr>
                </a:solidFill>
              </a:rPr>
              <a:t> površine </a:t>
            </a:r>
          </a:p>
          <a:p>
            <a:pPr marL="119301" lvl="1">
              <a:spcAft>
                <a:spcPts val="600"/>
              </a:spcAft>
            </a:pPr>
            <a:r>
              <a:rPr lang="sl-SI" sz="2000" b="1" dirty="0">
                <a:solidFill>
                  <a:schemeClr val="tx1">
                    <a:lumMod val="75000"/>
                  </a:schemeClr>
                </a:solidFill>
              </a:rPr>
              <a:t>	</a:t>
            </a:r>
            <a:r>
              <a:rPr lang="sl-SI" sz="2000" b="1" dirty="0">
                <a:solidFill>
                  <a:schemeClr val="tx1">
                    <a:lumMod val="75000"/>
                  </a:schemeClr>
                </a:solidFill>
                <a:sym typeface="Calibri"/>
              </a:rPr>
              <a:t>(III U 164/2022-19, 28.2.2025)</a:t>
            </a:r>
          </a:p>
          <a:p>
            <a:pPr marL="119301" indent="0">
              <a:spcAft>
                <a:spcPts val="600"/>
              </a:spcAft>
              <a:buNone/>
            </a:pPr>
            <a:endParaRPr lang="sl-SI" sz="1600" b="1" dirty="0"/>
          </a:p>
          <a:p>
            <a:pPr marL="119301" indent="0">
              <a:spcAft>
                <a:spcPts val="600"/>
              </a:spcAft>
              <a:buNone/>
            </a:pPr>
            <a:r>
              <a:rPr lang="sl-SI" sz="1800" dirty="0"/>
              <a:t>	ZSZ = 218/2,3 in 218.b/1(2.al.) ZGO-1 </a:t>
            </a:r>
          </a:p>
          <a:p>
            <a:pPr marL="119301" indent="0">
              <a:spcAft>
                <a:spcPts val="600"/>
              </a:spcAft>
              <a:buNone/>
            </a:pPr>
            <a:r>
              <a:rPr lang="sl-SI" sz="1800" dirty="0"/>
              <a:t>(</a:t>
            </a:r>
            <a:r>
              <a:rPr lang="sl-SI" sz="1800" i="1" dirty="0"/>
              <a:t>ne 58 ZSZ/84</a:t>
            </a:r>
            <a:r>
              <a:rPr lang="sl-SI" sz="1800" dirty="0"/>
              <a:t>)</a:t>
            </a:r>
          </a:p>
          <a:p>
            <a:pPr marL="119301" indent="0">
              <a:spcAft>
                <a:spcPts val="600"/>
              </a:spcAft>
              <a:buNone/>
            </a:pPr>
            <a:endParaRPr lang="sl-SI" sz="1800" dirty="0"/>
          </a:p>
          <a:p>
            <a:pPr marL="119301" indent="0">
              <a:spcAft>
                <a:spcPts val="600"/>
              </a:spcAft>
              <a:buNone/>
            </a:pPr>
            <a:r>
              <a:rPr lang="sl-SI" sz="1800" dirty="0"/>
              <a:t>	zunanja poslovna površina = 218/2 ZGO-1, kjer vsebina 60/5 ZSZ/84</a:t>
            </a:r>
          </a:p>
          <a:p>
            <a:pPr marL="576501" indent="-457200">
              <a:spcAft>
                <a:spcPts val="600"/>
              </a:spcAft>
              <a:buFont typeface="+mj-lt"/>
              <a:buAutoNum type="arabicParenR"/>
            </a:pPr>
            <a:endParaRPr lang="sl-SI" sz="1600" b="1" dirty="0">
              <a:highlight>
                <a:srgbClr val="FFFF00"/>
              </a:highlight>
            </a:endParaRPr>
          </a:p>
          <a:p>
            <a:pPr marL="119301">
              <a:spcAft>
                <a:spcPts val="600"/>
              </a:spcAft>
            </a:pPr>
            <a:r>
              <a:rPr lang="sl-SI" sz="1800" dirty="0"/>
              <a:t>	funkcionalna celota ZSZ = primarni objekt (CCSI) + GIO (CCSI in dejanska površina, ki je v uporabi za poslovno dejavnost)</a:t>
            </a:r>
          </a:p>
          <a:p>
            <a:pPr marL="576501" indent="-457200">
              <a:spcAft>
                <a:spcPts val="600"/>
              </a:spcAft>
              <a:buFont typeface="+mj-lt"/>
              <a:buAutoNum type="arabicParenR"/>
            </a:pPr>
            <a:endParaRPr lang="sl-SI" sz="1600" b="1" dirty="0">
              <a:highlight>
                <a:srgbClr val="FFFF00"/>
              </a:highlight>
            </a:endParaRPr>
          </a:p>
          <a:p>
            <a:pPr marL="119301" indent="0">
              <a:spcAft>
                <a:spcPts val="600"/>
              </a:spcAft>
              <a:buNone/>
            </a:pPr>
            <a:endParaRPr lang="sl-SI" sz="1600" b="1" dirty="0"/>
          </a:p>
          <a:p>
            <a:pPr marL="576501" indent="-457200">
              <a:spcAft>
                <a:spcPts val="600"/>
              </a:spcAft>
              <a:buFont typeface="+mj-lt"/>
              <a:buAutoNum type="arabicParenR"/>
            </a:pPr>
            <a:endParaRPr lang="sl-SI" sz="1400" dirty="0"/>
          </a:p>
          <a:p>
            <a:pPr marL="462201" indent="-342900">
              <a:spcAft>
                <a:spcPts val="600"/>
              </a:spcAft>
              <a:buFont typeface="+mj-lt"/>
              <a:buAutoNum type="arabicParenR"/>
            </a:pPr>
            <a:endParaRPr lang="sl-SI" sz="1400" dirty="0"/>
          </a:p>
          <a:p>
            <a:pPr>
              <a:spcAft>
                <a:spcPts val="600"/>
              </a:spcAft>
            </a:pPr>
            <a:endParaRPr lang="sl-SI" sz="1800" dirty="0"/>
          </a:p>
        </p:txBody>
      </p:sp>
    </p:spTree>
    <p:extLst>
      <p:ext uri="{BB962C8B-B14F-4D97-AF65-F5344CB8AC3E}">
        <p14:creationId xmlns:p14="http://schemas.microsoft.com/office/powerpoint/2010/main" val="332447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30936" y="365760"/>
            <a:ext cx="7886700" cy="1325880"/>
          </a:xfrm>
        </p:spPr>
        <p:txBody>
          <a:bodyPr wrap="square" anchor="ctr">
            <a:normAutofit/>
          </a:bodyPr>
          <a:lstStyle/>
          <a:p>
            <a:r>
              <a:rPr lang="sl-SI" b="1" dirty="0"/>
              <a:t>Sodna praksa (5.)</a:t>
            </a:r>
            <a:br>
              <a:rPr lang="sl-SI" b="1" dirty="0"/>
            </a:br>
            <a:endParaRPr lang="sl-SI" b="1" dirty="0"/>
          </a:p>
        </p:txBody>
      </p:sp>
      <p:sp>
        <p:nvSpPr>
          <p:cNvPr id="4" name="Označba mesta datuma 3"/>
          <p:cNvSpPr>
            <a:spLocks noGrp="1"/>
          </p:cNvSpPr>
          <p:nvPr>
            <p:ph type="dt" idx="10"/>
          </p:nvPr>
        </p:nvSpPr>
        <p:spPr>
          <a:xfrm>
            <a:off x="8316417" y="6453336"/>
            <a:ext cx="519736" cy="317408"/>
          </a:xfrm>
        </p:spPr>
        <p:txBody>
          <a:bodyPr wrap="square" anchor="t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sl-SI" sz="400"/>
              <a:t>maj 2025</a:t>
            </a:r>
          </a:p>
        </p:txBody>
      </p:sp>
      <p:sp>
        <p:nvSpPr>
          <p:cNvPr id="3" name="Označba mesta besedila 2"/>
          <p:cNvSpPr>
            <a:spLocks noGrp="1"/>
          </p:cNvSpPr>
          <p:nvPr>
            <p:ph type="body" idx="4294967295"/>
          </p:nvPr>
        </p:nvSpPr>
        <p:spPr>
          <a:xfrm>
            <a:off x="628650" y="1690689"/>
            <a:ext cx="7886700" cy="4486273"/>
          </a:xfrm>
          <a:prstGeom prst="rect">
            <a:avLst/>
          </a:prstGeom>
        </p:spPr>
        <p:txBody>
          <a:bodyPr/>
          <a:lstStyle/>
          <a:p>
            <a:pPr marL="576501" indent="-457200">
              <a:spcAft>
                <a:spcPts val="600"/>
              </a:spcAft>
              <a:buFont typeface="+mj-lt"/>
              <a:buAutoNum type="arabicParenR"/>
            </a:pPr>
            <a:endParaRPr lang="sl-SI" sz="1600" b="1" dirty="0"/>
          </a:p>
          <a:p>
            <a:pPr marL="576501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>
                    <a:lumMod val="75000"/>
                  </a:schemeClr>
                </a:solidFill>
              </a:rPr>
              <a:t>Odmera nadomestila od ZSZ, namenjenih verski dejavnosti, ni sporna </a:t>
            </a:r>
          </a:p>
          <a:p>
            <a:pPr marL="119301">
              <a:spcAft>
                <a:spcPts val="600"/>
              </a:spcAft>
            </a:pPr>
            <a:r>
              <a:rPr lang="pl-PL" sz="2000" b="1" dirty="0">
                <a:solidFill>
                  <a:schemeClr val="tx1">
                    <a:lumMod val="75000"/>
                  </a:schemeClr>
                </a:solidFill>
              </a:rPr>
              <a:t>	</a:t>
            </a:r>
            <a:r>
              <a:rPr lang="pl-PL" sz="2000" b="1" dirty="0">
                <a:solidFill>
                  <a:schemeClr val="tx1">
                    <a:lumMod val="75000"/>
                  </a:schemeClr>
                </a:solidFill>
                <a:sym typeface="Calibri"/>
              </a:rPr>
              <a:t>(II U 256/2023-16, 3.3.2025)</a:t>
            </a:r>
          </a:p>
          <a:p>
            <a:pPr marL="119301" lvl="1">
              <a:spcAft>
                <a:spcPts val="600"/>
              </a:spcAft>
            </a:pPr>
            <a:r>
              <a:rPr lang="sl-SI" sz="2000" b="1" dirty="0">
                <a:solidFill>
                  <a:schemeClr val="tx1">
                    <a:lumMod val="75000"/>
                  </a:schemeClr>
                </a:solidFill>
              </a:rPr>
              <a:t>	</a:t>
            </a:r>
            <a:endParaRPr lang="sl-SI" sz="1600" b="1" dirty="0"/>
          </a:p>
          <a:p>
            <a:pPr marL="119301">
              <a:spcAft>
                <a:spcPts val="600"/>
              </a:spcAft>
            </a:pPr>
            <a:r>
              <a:rPr lang="sl-SI" sz="1800" dirty="0">
                <a:sym typeface="Calibri"/>
              </a:rPr>
              <a:t>	ZSZ in NSZ določa 218. – 218.b člen ZGO-1 (odločba </a:t>
            </a:r>
            <a:r>
              <a:rPr lang="sl-SI" sz="1800" dirty="0" err="1">
                <a:sym typeface="Calibri"/>
              </a:rPr>
              <a:t>UstS</a:t>
            </a:r>
            <a:r>
              <a:rPr lang="sl-SI" sz="1800" dirty="0">
                <a:sym typeface="Calibri"/>
              </a:rPr>
              <a:t> U-I-	11/16-29, 17.9.2020)</a:t>
            </a:r>
          </a:p>
          <a:p>
            <a:pPr marL="119301" indent="0">
              <a:spcAft>
                <a:spcPts val="600"/>
              </a:spcAft>
              <a:buNone/>
            </a:pPr>
            <a:endParaRPr lang="sl-SI" sz="1600" b="1" dirty="0"/>
          </a:p>
          <a:p>
            <a:pPr marL="576501" indent="-457200">
              <a:spcAft>
                <a:spcPts val="600"/>
              </a:spcAft>
              <a:buFont typeface="+mj-lt"/>
              <a:buAutoNum type="arabicParenR"/>
            </a:pPr>
            <a:endParaRPr lang="sl-SI" sz="1400" dirty="0"/>
          </a:p>
          <a:p>
            <a:pPr marL="462201" indent="-342900">
              <a:spcAft>
                <a:spcPts val="600"/>
              </a:spcAft>
              <a:buFont typeface="+mj-lt"/>
              <a:buAutoNum type="arabicParenR"/>
            </a:pPr>
            <a:endParaRPr lang="sl-SI" sz="1400" dirty="0"/>
          </a:p>
          <a:p>
            <a:pPr>
              <a:spcAft>
                <a:spcPts val="600"/>
              </a:spcAft>
            </a:pPr>
            <a:endParaRPr lang="sl-SI" sz="1800" dirty="0"/>
          </a:p>
        </p:txBody>
      </p:sp>
    </p:spTree>
    <p:extLst>
      <p:ext uri="{BB962C8B-B14F-4D97-AF65-F5344CB8AC3E}">
        <p14:creationId xmlns:p14="http://schemas.microsoft.com/office/powerpoint/2010/main" val="1159926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sl-SI" b="1" dirty="0">
                <a:solidFill>
                  <a:srgbClr val="4F7975"/>
                </a:solidFill>
              </a:rPr>
            </a:br>
            <a:r>
              <a:rPr lang="sl-SI" b="1" dirty="0">
                <a:solidFill>
                  <a:srgbClr val="4F7975"/>
                </a:solidFill>
              </a:rPr>
              <a:t>Sodna praksa (6.)</a:t>
            </a:r>
            <a:br>
              <a:rPr lang="sl-SI" sz="2800" b="1" dirty="0"/>
            </a:br>
            <a:endParaRPr lang="sl-SI" sz="2800" b="1" dirty="0"/>
          </a:p>
        </p:txBody>
      </p:sp>
      <p:sp>
        <p:nvSpPr>
          <p:cNvPr id="3" name="Označba mesta besedila 2"/>
          <p:cNvSpPr>
            <a:spLocks noGrp="1"/>
          </p:cNvSpPr>
          <p:nvPr>
            <p:ph type="body" idx="1"/>
          </p:nvPr>
        </p:nvSpPr>
        <p:spPr>
          <a:xfrm>
            <a:off x="628650" y="1690689"/>
            <a:ext cx="7886700" cy="4486273"/>
          </a:xfrm>
        </p:spPr>
        <p:txBody>
          <a:bodyPr/>
          <a:lstStyle/>
          <a:p>
            <a:pPr marL="576501" indent="-457200">
              <a:buFont typeface="+mj-lt"/>
              <a:buAutoNum type="arabicParenR"/>
            </a:pPr>
            <a:endParaRPr lang="sl-SI" sz="1600" b="1" dirty="0"/>
          </a:p>
          <a:p>
            <a:r>
              <a:rPr lang="sl-SI" sz="2000" b="1" dirty="0">
                <a:solidFill>
                  <a:schemeClr val="tx1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Za ZSZ ni pogoj, ali se objekt uporablja, ali je že zgrajen ali ga ni mogoče uporabiti </a:t>
            </a:r>
          </a:p>
          <a:p>
            <a:pPr marL="119301" indent="0">
              <a:buNone/>
            </a:pPr>
            <a:r>
              <a:rPr lang="sl-SI" sz="2000" b="1" dirty="0">
                <a:solidFill>
                  <a:schemeClr val="tx1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	(</a:t>
            </a:r>
            <a:r>
              <a:rPr lang="sl-SI" sz="2000" b="1" dirty="0">
                <a:solidFill>
                  <a:schemeClr val="tx1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I U 1257/2021-19, 29.3.2023</a:t>
            </a:r>
            <a:r>
              <a:rPr lang="sl-SI" sz="2000" b="1" dirty="0">
                <a:solidFill>
                  <a:schemeClr val="tx1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  <a:p>
            <a:pPr marL="576501" indent="-457200">
              <a:buFont typeface="+mj-lt"/>
              <a:buAutoNum type="arabicParenR"/>
            </a:pPr>
            <a:endParaRPr lang="sl-SI" sz="1400" dirty="0"/>
          </a:p>
          <a:p>
            <a:pPr marL="462201" indent="-342900">
              <a:buFont typeface="+mj-lt"/>
              <a:buAutoNum type="arabicParenR"/>
            </a:pPr>
            <a:endParaRPr lang="sl-SI" sz="1400" dirty="0"/>
          </a:p>
          <a:p>
            <a:endParaRPr lang="sl-SI" sz="1800" dirty="0"/>
          </a:p>
        </p:txBody>
      </p:sp>
      <p:sp>
        <p:nvSpPr>
          <p:cNvPr id="4" name="Označba mesta datum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sl-SI"/>
              <a:t>maj 2025</a:t>
            </a:r>
          </a:p>
        </p:txBody>
      </p:sp>
      <p:sp>
        <p:nvSpPr>
          <p:cNvPr id="5" name="Označba mesta številke diapozitiva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l-SI" smtClean="0"/>
              <a:t>15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42645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Shape 372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33688B"/>
              </a:buClr>
              <a:buSzPts val="2700"/>
              <a:buFont typeface="Calibri"/>
              <a:buNone/>
            </a:pPr>
            <a:endParaRPr sz="2700" b="1" i="0" u="none" strike="noStrike" cap="none">
              <a:solidFill>
                <a:schemeClr val="accent6">
                  <a:lumMod val="75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3" name="Shape 373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05740" marR="0" lvl="0" indent="-20574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60"/>
              <a:buFont typeface="Noto Sans Symbols"/>
              <a:buNone/>
            </a:pPr>
            <a:endParaRPr sz="3600" b="1" i="0" u="none" strike="noStrike" cap="none">
              <a:solidFill>
                <a:schemeClr val="accent6">
                  <a:lumMod val="75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05740" marR="0" lvl="0" indent="-205740" algn="ctr" rtl="0">
              <a:spcBef>
                <a:spcPts val="405"/>
              </a:spcBef>
              <a:spcAft>
                <a:spcPts val="0"/>
              </a:spcAft>
              <a:buClr>
                <a:schemeClr val="accent1"/>
              </a:buClr>
              <a:buSzPts val="1721"/>
              <a:buFont typeface="Noto Sans Symbols"/>
              <a:buNone/>
            </a:pPr>
            <a:endParaRPr sz="2025" b="0" i="0" u="none" strike="noStrike" cap="none">
              <a:solidFill>
                <a:schemeClr val="accent6">
                  <a:lumMod val="75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05740" marR="0" lvl="0" indent="-96440" algn="l" rtl="0">
              <a:spcBef>
                <a:spcPts val="405"/>
              </a:spcBef>
              <a:spcAft>
                <a:spcPts val="0"/>
              </a:spcAft>
              <a:buClr>
                <a:schemeClr val="accent1"/>
              </a:buClr>
              <a:buSzPts val="1721"/>
              <a:buFont typeface="Noto Sans Symbols"/>
              <a:buNone/>
            </a:pPr>
            <a:endParaRPr sz="2025" b="0" i="0" u="none" strike="noStrike" cap="none">
              <a:solidFill>
                <a:schemeClr val="accent6">
                  <a:lumMod val="75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05740" marR="0" lvl="0" indent="-96440" algn="l" rtl="0">
              <a:spcBef>
                <a:spcPts val="405"/>
              </a:spcBef>
              <a:spcAft>
                <a:spcPts val="0"/>
              </a:spcAft>
              <a:buClr>
                <a:schemeClr val="accent1"/>
              </a:buClr>
              <a:buSzPts val="1721"/>
              <a:buFont typeface="Noto Sans Symbols"/>
              <a:buNone/>
            </a:pPr>
            <a:endParaRPr sz="2025" b="0" i="0" u="none" strike="noStrike" cap="none">
              <a:solidFill>
                <a:schemeClr val="accent6">
                  <a:lumMod val="75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4" name="Shape 374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sz="1800">
                <a:solidFill>
                  <a:schemeClr val="accent6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maj 2025</a:t>
            </a:r>
            <a:endParaRPr sz="1800">
              <a:solidFill>
                <a:schemeClr val="accent6">
                  <a:lumMod val="75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5" name="Shape 375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l-SI" sz="1800">
                <a:solidFill>
                  <a:schemeClr val="accent6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16</a:t>
            </a:fld>
            <a:endParaRPr sz="1800">
              <a:solidFill>
                <a:schemeClr val="accent6">
                  <a:lumMod val="75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6" name="Shape 376"/>
          <p:cNvSpPr/>
          <p:nvPr/>
        </p:nvSpPr>
        <p:spPr>
          <a:xfrm>
            <a:off x="1635971" y="2771128"/>
            <a:ext cx="5872057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alibri"/>
              <a:buNone/>
            </a:pPr>
            <a:r>
              <a:rPr lang="sl-SI" sz="3600" b="1" dirty="0">
                <a:solidFill>
                  <a:schemeClr val="accent6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HVALA ZA VAŠO POZORNOST</a:t>
            </a:r>
            <a:r>
              <a:rPr lang="sl-SI" sz="4050" b="1" dirty="0">
                <a:solidFill>
                  <a:schemeClr val="accent6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!</a:t>
            </a:r>
            <a:endParaRPr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628650" y="1201004"/>
            <a:ext cx="7886700" cy="4975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05740" lvl="0" indent="-205740">
              <a:spcBef>
                <a:spcPts val="0"/>
              </a:spcBef>
              <a:buSzPts val="2380"/>
            </a:pPr>
            <a:r>
              <a:rPr lang="sl-SI" sz="2200" b="1" dirty="0"/>
              <a:t>ZDAVP-2</a:t>
            </a:r>
            <a:r>
              <a:rPr lang="sl-SI" sz="2200" dirty="0"/>
              <a:t> (403-406), </a:t>
            </a:r>
            <a:r>
              <a:rPr lang="sl-SI" sz="2200" b="1" dirty="0"/>
              <a:t>ZSZ/84</a:t>
            </a:r>
            <a:r>
              <a:rPr lang="sl-SI" sz="2200" dirty="0"/>
              <a:t> (58-63), </a:t>
            </a:r>
            <a:r>
              <a:rPr lang="sl-SI" sz="2200" b="1" dirty="0"/>
              <a:t>ZGO-1</a:t>
            </a:r>
            <a:r>
              <a:rPr lang="sl-SI" sz="2200" dirty="0"/>
              <a:t> (218-218.d), </a:t>
            </a:r>
            <a:r>
              <a:rPr lang="sl-SI" sz="2200" b="1" dirty="0"/>
              <a:t>odločba </a:t>
            </a:r>
            <a:r>
              <a:rPr lang="sl-SI" sz="2200" b="1" dirty="0" err="1"/>
              <a:t>UstS</a:t>
            </a:r>
            <a:r>
              <a:rPr lang="sl-SI" sz="2200" b="1" dirty="0"/>
              <a:t> </a:t>
            </a:r>
            <a:r>
              <a:rPr lang="sl-SI" sz="2200" dirty="0"/>
              <a:t>U I 313/13-86, </a:t>
            </a:r>
            <a:r>
              <a:rPr lang="sl-SI" sz="2200" b="1" dirty="0"/>
              <a:t>ZIPRS2425</a:t>
            </a:r>
            <a:r>
              <a:rPr lang="sl-SI" sz="2200" dirty="0"/>
              <a:t> (55)</a:t>
            </a:r>
          </a:p>
          <a:p>
            <a:pPr marL="205740" lvl="0" indent="-205740">
              <a:spcBef>
                <a:spcPts val="0"/>
              </a:spcBef>
              <a:buSzPts val="2380"/>
            </a:pPr>
            <a:endParaRPr lang="sl-SI" sz="2200" dirty="0"/>
          </a:p>
          <a:p>
            <a:pPr marL="205740" lvl="0" indent="-205740">
              <a:spcBef>
                <a:spcPts val="0"/>
              </a:spcBef>
              <a:buSzPts val="2380"/>
            </a:pPr>
            <a:r>
              <a:rPr lang="sl-SI" sz="2200" dirty="0"/>
              <a:t>občinski odloki o NUSZ, sklepi o vrednosti točke</a:t>
            </a:r>
          </a:p>
          <a:p>
            <a:pPr marL="205740" lvl="0" indent="-205740">
              <a:spcBef>
                <a:spcPts val="0"/>
              </a:spcBef>
              <a:buSzPts val="2380"/>
            </a:pPr>
            <a:endParaRPr lang="sl-SI" sz="2200" dirty="0"/>
          </a:p>
          <a:p>
            <a:pPr marL="205740" lvl="0" indent="-205740">
              <a:spcBef>
                <a:spcPts val="0"/>
              </a:spcBef>
              <a:buSzPts val="2380"/>
            </a:pPr>
            <a:r>
              <a:rPr lang="sl-SI" sz="2200" dirty="0"/>
              <a:t>ODLOČBE USTAVNEGA SODIŠČA(odločba </a:t>
            </a:r>
            <a:r>
              <a:rPr lang="sl-SI" sz="2200" dirty="0" err="1"/>
              <a:t>UstS</a:t>
            </a:r>
            <a:r>
              <a:rPr lang="sl-SI" sz="2200" dirty="0"/>
              <a:t> U I 11/16-29 …), SODNA PRAKSA</a:t>
            </a:r>
          </a:p>
          <a:p>
            <a:pPr marL="205740" lvl="0" indent="-205740">
              <a:spcBef>
                <a:spcPts val="0"/>
              </a:spcBef>
              <a:buSzPts val="2380"/>
            </a:pPr>
            <a:endParaRPr lang="sl-SI" sz="2200" b="1" dirty="0"/>
          </a:p>
          <a:p>
            <a:pPr marL="205740" indent="-205740">
              <a:spcBef>
                <a:spcPts val="0"/>
              </a:spcBef>
              <a:buSzPts val="2380"/>
            </a:pPr>
            <a:r>
              <a:rPr lang="sl-SI" sz="2200" dirty="0"/>
              <a:t>MOP (MNVP): Sistemska priporočila za izvajanje NUSZ – št.2, št. 35206-3/2021 z dne 15.10.2021 ; Dopolnitev, št. 36206-1/2022 z dne 31.3.2022</a:t>
            </a:r>
          </a:p>
          <a:p>
            <a:pPr marL="205740" indent="-205740">
              <a:spcBef>
                <a:spcPts val="0"/>
              </a:spcBef>
              <a:buSzPts val="2380"/>
            </a:pPr>
            <a:endParaRPr lang="sl-SI" sz="2200" dirty="0"/>
          </a:p>
          <a:p>
            <a:pPr marL="205740" lvl="0" indent="-205740">
              <a:spcBef>
                <a:spcPts val="0"/>
              </a:spcBef>
              <a:buSzPts val="2380"/>
            </a:pPr>
            <a:r>
              <a:rPr lang="sl-SI" sz="2200" dirty="0"/>
              <a:t>FURS: PRENOVLJENA sistemska priporočila za izboljšanje sistema za NUSZ – Izvedba odmere NUSZ, št. 4224-726/2021-1 z dne 11.3.2021</a:t>
            </a:r>
          </a:p>
          <a:p>
            <a:pPr marL="205740" lvl="0" indent="-205740">
              <a:spcBef>
                <a:spcPts val="0"/>
              </a:spcBef>
              <a:buSzPts val="2380"/>
            </a:pPr>
            <a:endParaRPr lang="sl-SI" sz="2200" dirty="0"/>
          </a:p>
          <a:p>
            <a:pPr marL="205740" lvl="0" indent="-205740">
              <a:spcBef>
                <a:spcPts val="0"/>
              </a:spcBef>
              <a:buSzPts val="2380"/>
            </a:pPr>
            <a:endParaRPr lang="sl-SI" sz="2000" b="1" dirty="0"/>
          </a:p>
          <a:p>
            <a:pPr marL="205740" lvl="0" indent="-205740">
              <a:spcBef>
                <a:spcPts val="0"/>
              </a:spcBef>
              <a:buSzPts val="2380"/>
            </a:pPr>
            <a:endParaRPr lang="sl-SI" sz="2800" b="1" dirty="0"/>
          </a:p>
        </p:txBody>
      </p:sp>
      <p:sp>
        <p:nvSpPr>
          <p:cNvPr id="99" name="Shape 99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maj 2025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Shape 100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l-SI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05740" marR="0" lvl="0" indent="-9644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721"/>
              <a:buFont typeface="Noto Sans Symbols"/>
              <a:buNone/>
            </a:pPr>
            <a:endParaRPr sz="2025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Shape 117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maj 2025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Shape 118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l-SI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" name="Grafikon 2">
            <a:extLst>
              <a:ext uri="{FF2B5EF4-FFF2-40B4-BE49-F238E27FC236}">
                <a16:creationId xmlns:a16="http://schemas.microsoft.com/office/drawing/2014/main" id="{2B085166-732F-43D3-97ED-6EFAE29BC25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09182231"/>
              </p:ext>
            </p:extLst>
          </p:nvPr>
        </p:nvGraphicFramePr>
        <p:xfrm>
          <a:off x="887104" y="368490"/>
          <a:ext cx="7628246" cy="58084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z="2800" b="1" dirty="0"/>
              <a:t>Kako še izboljšati podatkovno bazo?</a:t>
            </a:r>
            <a:endParaRPr lang="sl-SI" sz="2800" dirty="0"/>
          </a:p>
        </p:txBody>
      </p:sp>
      <p:sp>
        <p:nvSpPr>
          <p:cNvPr id="3" name="Označba mesta besedil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Označba mesta datum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sl-SI"/>
              <a:t>maj 2025</a:t>
            </a:r>
          </a:p>
        </p:txBody>
      </p:sp>
      <p:sp>
        <p:nvSpPr>
          <p:cNvPr id="5" name="Označba mesta številke diapozitiva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l-SI" smtClean="0"/>
              <a:t>4</a:t>
            </a:fld>
            <a:endParaRPr lang="sl-SI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062014035"/>
              </p:ext>
            </p:extLst>
          </p:nvPr>
        </p:nvGraphicFramePr>
        <p:xfrm>
          <a:off x="628650" y="1147313"/>
          <a:ext cx="7886700" cy="52090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46302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0EBB573-A9A0-477F-99B9-D1ABD1F4F6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graphicEl>
                                              <a:dgm id="{50EBB573-A9A0-477F-99B9-D1ABD1F4F6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graphicEl>
                                              <a:dgm id="{50EBB573-A9A0-477F-99B9-D1ABD1F4F6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0EABC7D-67A0-4457-920A-9B37D64309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graphicEl>
                                              <a:dgm id="{C0EABC7D-67A0-4457-920A-9B37D64309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graphicEl>
                                              <a:dgm id="{C0EABC7D-67A0-4457-920A-9B37D64309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BA7F49D-2833-4730-AEE2-10B9F513C8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graphicEl>
                                              <a:dgm id="{8BA7F49D-2833-4730-AEE2-10B9F513C8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graphicEl>
                                              <a:dgm id="{8BA7F49D-2833-4730-AEE2-10B9F513C8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9A345DA-7621-4A2C-8F4C-A19F9DB8BD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graphicEl>
                                              <a:dgm id="{D9A345DA-7621-4A2C-8F4C-A19F9DB8BD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graphicEl>
                                              <a:dgm id="{D9A345DA-7621-4A2C-8F4C-A19F9DB8BD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01BC6B0-E14C-430E-9FFE-EDEF7742D4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graphicEl>
                                              <a:dgm id="{E01BC6B0-E14C-430E-9FFE-EDEF7742D4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graphicEl>
                                              <a:dgm id="{E01BC6B0-E14C-430E-9FFE-EDEF7742D4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CEE983B-238D-412C-89D9-A40AE2F2AE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graphicEl>
                                              <a:dgm id="{4CEE983B-238D-412C-89D9-A40AE2F2AE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graphicEl>
                                              <a:dgm id="{4CEE983B-238D-412C-89D9-A40AE2F2AE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BD1CD88-F116-4887-9998-30901A066E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graphicEl>
                                              <a:dgm id="{0BD1CD88-F116-4887-9998-30901A066E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graphicEl>
                                              <a:dgm id="{0BD1CD88-F116-4887-9998-30901A066E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D79289B-4A22-4643-A2B2-245F65459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graphicEl>
                                              <a:dgm id="{7D79289B-4A22-4643-A2B2-245F65459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graphicEl>
                                              <a:dgm id="{7D79289B-4A22-4643-A2B2-245F65459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36F9D70-BF7E-4E76-87BF-ADEAB03664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>
                                            <p:graphicEl>
                                              <a:dgm id="{A36F9D70-BF7E-4E76-87BF-ADEAB03664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>
                                            <p:graphicEl>
                                              <a:dgm id="{A36F9D70-BF7E-4E76-87BF-ADEAB03664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69F8C10-028F-4DF2-8F17-7DE194DCB3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>
                                            <p:graphicEl>
                                              <a:dgm id="{769F8C10-028F-4DF2-8F17-7DE194DCB3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>
                                            <p:graphicEl>
                                              <a:dgm id="{769F8C10-028F-4DF2-8F17-7DE194DCB3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 uiExpand="1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33688B"/>
              </a:buClr>
              <a:buSzPts val="2475"/>
              <a:buFont typeface="Calibri"/>
              <a:buNone/>
            </a:pPr>
            <a:endParaRPr sz="2475" b="0" i="0" u="none" strike="noStrike" cap="none">
              <a:solidFill>
                <a:srgbClr val="33688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40"/>
              <a:buNone/>
            </a:pPr>
            <a:r>
              <a:rPr lang="sl-SI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davčni organ izda odločbo o odmeri NUSZ na podlagi podatkov občine </a:t>
            </a:r>
            <a:r>
              <a:rPr lang="sl-SI" sz="2400" b="0" i="0" u="sng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 31. marca za tekoče leto</a:t>
            </a:r>
            <a:r>
              <a:rPr lang="sl-SI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oziroma </a:t>
            </a:r>
            <a:r>
              <a:rPr lang="sl-SI" sz="2400" b="0" i="0" u="sng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 treh mesecih po prejemu podatkov</a:t>
            </a:r>
            <a:r>
              <a:rPr lang="sl-SI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ki mu jih posreduje občina</a:t>
            </a:r>
          </a:p>
          <a:p>
            <a:pPr marL="205740" marR="0" lvl="0" indent="-20574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Noto Sans Symbols"/>
              <a:buChar char="●"/>
            </a:pPr>
            <a:endParaRPr lang="sl-SI" sz="2400" dirty="0"/>
          </a:p>
          <a:p>
            <a:pPr marL="205740" marR="0" lvl="0" indent="-20574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Noto Sans Symbols"/>
              <a:buChar char="●"/>
            </a:pPr>
            <a:endParaRPr lang="sl-SI" sz="2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05740" marR="0" lvl="0" indent="-20574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Noto Sans Symbols"/>
              <a:buChar char="●"/>
            </a:pPr>
            <a:endParaRPr lang="sl-SI" sz="2400" dirty="0"/>
          </a:p>
          <a:p>
            <a:pPr marL="205740" marR="0" lvl="0" indent="-20574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Noto Sans Symbols"/>
              <a:buChar char="●"/>
            </a:pPr>
            <a:endParaRPr lang="sl-SI" sz="2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05740" marR="0" lvl="0" indent="-20574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Noto Sans Symbols"/>
              <a:buChar char="●"/>
            </a:pPr>
            <a:endParaRPr lang="sl-SI" sz="2400"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40"/>
              <a:buNone/>
            </a:pPr>
            <a:r>
              <a:rPr lang="sl-SI" sz="2400" dirty="0"/>
              <a:t>ZA ČIMPREJŠNJO ODMERO NUSZ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40"/>
              <a:buNone/>
            </a:pPr>
            <a:r>
              <a:rPr lang="sl-SI" sz="2400" u="sng" dirty="0"/>
              <a:t>AKTIVNO IN STRNJENO  SODELOVANJE 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40"/>
              <a:buNone/>
            </a:pPr>
            <a:r>
              <a:rPr lang="sl-SI" sz="2400" b="1" dirty="0"/>
              <a:t>OBČINA - FINANČNI URAD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40"/>
              <a:buNone/>
            </a:pPr>
            <a:endParaRPr lang="sl-SI" sz="2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05740" marR="0" lvl="0" indent="-20574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Noto Sans Symbols"/>
              <a:buChar char="●"/>
            </a:pPr>
            <a:endParaRPr lang="sl-SI" sz="2400" dirty="0"/>
          </a:p>
        </p:txBody>
      </p:sp>
      <p:sp>
        <p:nvSpPr>
          <p:cNvPr id="128" name="Shape 128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maj 2025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Shape 129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l-SI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Puščica dol 1"/>
          <p:cNvSpPr/>
          <p:nvPr/>
        </p:nvSpPr>
        <p:spPr>
          <a:xfrm>
            <a:off x="4329684" y="3312543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b="1" dirty="0"/>
              <a:t>Aktivnosti davčnega organa od prejema podatkovne baze do izdaje </a:t>
            </a:r>
            <a:r>
              <a:rPr lang="sl-SI" b="1" dirty="0" err="1"/>
              <a:t>odmernih</a:t>
            </a:r>
            <a:r>
              <a:rPr lang="sl-SI" b="1" dirty="0"/>
              <a:t> odločb</a:t>
            </a:r>
          </a:p>
        </p:txBody>
      </p:sp>
      <p:sp>
        <p:nvSpPr>
          <p:cNvPr id="3" name="Označba mesta besedil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Označba mesta datum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sl-SI"/>
              <a:t>maj 2025</a:t>
            </a:r>
          </a:p>
        </p:txBody>
      </p:sp>
      <p:sp>
        <p:nvSpPr>
          <p:cNvPr id="5" name="Označba mesta številke diapozitiva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l-SI" smtClean="0"/>
              <a:t>6</a:t>
            </a:fld>
            <a:endParaRPr lang="sl-SI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464275679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00553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907898E-E820-4E04-A53D-2C9A83BDF3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C4A2BF4-5839-4A35-A163-8024118715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33C7ADC-F696-48A5-A71D-AB009CADDA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B511CF5-3650-4DFA-9D8B-0C354D7214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5032A5D-0100-4C43-B620-B33A34AEB3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37A4F08-E7AD-4838-BBF1-AB1A9AB94A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2AB566B-7027-4FBF-8229-CE262DCC87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67C40A8-306F-45E4-9901-2E74CE4389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2A6AFCB-51C3-42D2-B9FF-479D5957C0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BCFB2B7-C683-4541-8F76-BE2758D562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B4725AE-D382-4D4B-BBB4-274B8B58DD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B61402B-33B7-4963-A7BE-8EAEB7ADEB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957A420-77CE-465D-977C-3F40DBAEF0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78CB0FD-BAF3-48D4-8E54-5530B8050A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4886ECC-14C4-4BCA-8CC5-2BE46701D6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02F2D61-EE2C-4A6F-B0DF-2D3A2A8043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7534E25-26F4-4CF7-97E4-E19E6F3152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sl-SI" dirty="0"/>
            </a:br>
            <a:endParaRPr lang="sl-SI" b="1" dirty="0"/>
          </a:p>
        </p:txBody>
      </p:sp>
      <p:sp>
        <p:nvSpPr>
          <p:cNvPr id="3" name="Označba mesta besedila 2"/>
          <p:cNvSpPr>
            <a:spLocks noGrp="1"/>
          </p:cNvSpPr>
          <p:nvPr>
            <p:ph type="body" idx="1"/>
          </p:nvPr>
        </p:nvSpPr>
        <p:spPr>
          <a:xfrm>
            <a:off x="628650" y="1358537"/>
            <a:ext cx="7886700" cy="4818426"/>
          </a:xfrm>
        </p:spPr>
        <p:txBody>
          <a:bodyPr/>
          <a:lstStyle/>
          <a:p>
            <a:r>
              <a:rPr lang="sl-SI" b="1" u="sng" dirty="0"/>
              <a:t>PREDVIDENA NOVOST DO KONCA LETA 2025</a:t>
            </a:r>
          </a:p>
          <a:p>
            <a:endParaRPr lang="sl-SI" b="1" u="sng" dirty="0"/>
          </a:p>
          <a:p>
            <a:pPr marL="119301" indent="0">
              <a:buNone/>
            </a:pPr>
            <a:r>
              <a:rPr lang="sl-SI" sz="2400" dirty="0"/>
              <a:t>Pridobitev podatkov iz evidence o odmeri davka na promet nepremičnin in evidence o odmeri davka na dediščine in darila v .</a:t>
            </a:r>
            <a:r>
              <a:rPr lang="sl-SI" sz="2400" dirty="0" err="1"/>
              <a:t>xml</a:t>
            </a:r>
            <a:r>
              <a:rPr lang="sl-SI" sz="2400" dirty="0"/>
              <a:t> ali .</a:t>
            </a:r>
            <a:r>
              <a:rPr lang="sl-SI" sz="2400" dirty="0" err="1"/>
              <a:t>exc</a:t>
            </a:r>
            <a:r>
              <a:rPr lang="sl-SI" sz="2400" dirty="0"/>
              <a:t> obliki na podlagi elektronskega zahtevka preko </a:t>
            </a:r>
            <a:r>
              <a:rPr lang="sl-SI" sz="2400" dirty="0" err="1"/>
              <a:t>eDavkov</a:t>
            </a:r>
            <a:r>
              <a:rPr lang="sl-SI" sz="2400" dirty="0"/>
              <a:t> za izbrano občino za izbrano obdobje </a:t>
            </a:r>
            <a:r>
              <a:rPr lang="sl-SI" sz="2025" dirty="0"/>
              <a:t>	</a:t>
            </a:r>
          </a:p>
        </p:txBody>
      </p:sp>
      <p:sp>
        <p:nvSpPr>
          <p:cNvPr id="4" name="Označba mesta datum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sl-SI"/>
              <a:t>maj 2025</a:t>
            </a:r>
          </a:p>
        </p:txBody>
      </p:sp>
      <p:sp>
        <p:nvSpPr>
          <p:cNvPr id="5" name="Označba mesta številke diapozitiva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l-SI" smtClean="0"/>
              <a:t>7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454762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sl-SI" dirty="0"/>
            </a:br>
            <a:r>
              <a:rPr lang="sl-SI" b="1" dirty="0"/>
              <a:t>Razlogi za zavrnitev podatkovne baze</a:t>
            </a:r>
          </a:p>
        </p:txBody>
      </p:sp>
      <p:sp>
        <p:nvSpPr>
          <p:cNvPr id="3" name="Označba mesta besedila 2"/>
          <p:cNvSpPr>
            <a:spLocks noGrp="1"/>
          </p:cNvSpPr>
          <p:nvPr>
            <p:ph type="body" idx="1"/>
          </p:nvPr>
        </p:nvSpPr>
        <p:spPr>
          <a:xfrm>
            <a:off x="628650" y="1358537"/>
            <a:ext cx="7886700" cy="4818426"/>
          </a:xfrm>
        </p:spPr>
        <p:txBody>
          <a:bodyPr/>
          <a:lstStyle/>
          <a:p>
            <a:r>
              <a:rPr lang="sl-SI" b="1" u="sng" dirty="0"/>
              <a:t>Napake v tehničnem delu</a:t>
            </a:r>
            <a:endParaRPr lang="sl-SI" b="1" u="sng" dirty="0">
              <a:solidFill>
                <a:srgbClr val="FF0000"/>
              </a:solidFill>
            </a:endParaRPr>
          </a:p>
          <a:p>
            <a:pPr lvl="1"/>
            <a:r>
              <a:rPr lang="sl-SI" dirty="0"/>
              <a:t>Manjka ID nepremičnine</a:t>
            </a:r>
          </a:p>
          <a:p>
            <a:pPr lvl="1"/>
            <a:r>
              <a:rPr lang="sl-SI" dirty="0"/>
              <a:t>Napačni EMŠO/MŠ, umrli davčni zavezanci</a:t>
            </a:r>
          </a:p>
          <a:p>
            <a:pPr lvl="1"/>
            <a:r>
              <a:rPr lang="sl-SI" dirty="0"/>
              <a:t>Napake v zapisu solastniških deležev, časovnega obdobja</a:t>
            </a:r>
          </a:p>
          <a:p>
            <a:pPr lvl="1"/>
            <a:r>
              <a:rPr lang="sl-SI" dirty="0"/>
              <a:t>Manjka šifra namena nepremičnine, morebitni faktorji in olajšave</a:t>
            </a:r>
          </a:p>
          <a:p>
            <a:pPr lvl="1"/>
            <a:r>
              <a:rPr lang="sl-SI" dirty="0"/>
              <a:t>Zgolj skupno število točk komunalne opremljenosti</a:t>
            </a:r>
          </a:p>
          <a:p>
            <a:pPr lvl="1"/>
            <a:r>
              <a:rPr lang="sl-SI" dirty="0"/>
              <a:t>„pomešani“ stolpci in podatki v stolpcih</a:t>
            </a:r>
          </a:p>
          <a:p>
            <a:endParaRPr lang="sl-SI" dirty="0"/>
          </a:p>
          <a:p>
            <a:r>
              <a:rPr lang="sl-SI" b="1" u="sng" dirty="0"/>
              <a:t>Napake v vsebinskem delu</a:t>
            </a:r>
            <a:endParaRPr lang="sl-SI" b="1" u="sng" dirty="0">
              <a:solidFill>
                <a:srgbClr val="FF0000"/>
              </a:solidFill>
            </a:endParaRPr>
          </a:p>
          <a:p>
            <a:pPr lvl="1"/>
            <a:r>
              <a:rPr lang="sl-SI" dirty="0"/>
              <a:t>Informacija o spremembah davčnih zavezancev (DPN, DDD)</a:t>
            </a:r>
          </a:p>
          <a:p>
            <a:pPr lvl="1"/>
            <a:r>
              <a:rPr lang="sl-SI" dirty="0"/>
              <a:t>Nespremenjeni podatki pri davčnih zavezancih z ugodenimi pritožbami/tožbami</a:t>
            </a:r>
          </a:p>
          <a:p>
            <a:pPr lvl="1"/>
            <a:r>
              <a:rPr lang="sl-SI" dirty="0"/>
              <a:t>Niso zajete že izdane odločbe o oprostitvi </a:t>
            </a:r>
          </a:p>
          <a:p>
            <a:endParaRPr lang="sl-SI" dirty="0"/>
          </a:p>
        </p:txBody>
      </p:sp>
      <p:sp>
        <p:nvSpPr>
          <p:cNvPr id="4" name="Označba mesta datum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sl-SI"/>
              <a:t>maj 2025</a:t>
            </a:r>
          </a:p>
        </p:txBody>
      </p:sp>
      <p:sp>
        <p:nvSpPr>
          <p:cNvPr id="5" name="Označba mesta številke diapozitiva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l-SI" smtClean="0"/>
              <a:t>8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73169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Shape 230"/>
          <p:cNvSpPr txBox="1">
            <a:spLocks noGrp="1"/>
          </p:cNvSpPr>
          <p:nvPr>
            <p:ph type="title"/>
          </p:nvPr>
        </p:nvSpPr>
        <p:spPr>
          <a:xfrm>
            <a:off x="630936" y="365760"/>
            <a:ext cx="7886700" cy="1325880"/>
          </a:xfr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Clr>
                <a:srgbClr val="6E6E6E"/>
              </a:buClr>
              <a:buSzPts val="2800"/>
            </a:pPr>
            <a:r>
              <a:rPr lang="sl-SI" b="1" dirty="0"/>
              <a:t>Pritožbe zoper odločbe o odmeri NUSZ</a:t>
            </a:r>
            <a:br>
              <a:rPr lang="sl-SI" b="1" dirty="0"/>
            </a:br>
            <a:r>
              <a:rPr lang="sl-SI" b="1" dirty="0"/>
              <a:t>2022-2024</a:t>
            </a:r>
            <a:br>
              <a:rPr lang="sl-SI" b="1" dirty="0"/>
            </a:br>
            <a:endParaRPr lang="sl-SI" i="1" u="none" strike="noStrike" cap="none" dirty="0"/>
          </a:p>
        </p:txBody>
      </p:sp>
      <p:sp>
        <p:nvSpPr>
          <p:cNvPr id="232" name="Shape 232"/>
          <p:cNvSpPr txBox="1">
            <a:spLocks noGrp="1"/>
          </p:cNvSpPr>
          <p:nvPr>
            <p:ph type="dt" idx="10"/>
          </p:nvPr>
        </p:nvSpPr>
        <p:spPr>
          <a:xfrm>
            <a:off x="8316417" y="6453336"/>
            <a:ext cx="519736" cy="317408"/>
          </a:xfr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rtl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sl-SI" sz="700"/>
              <a:t>maj 2025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F6A8B3CA-6684-4D49-AE53-AE249EA6F0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1663" y="2809945"/>
            <a:ext cx="18473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br>
              <a:rPr kumimoji="0" lang="sl-SI" altLang="sl-SI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sl-SI" altLang="sl-SI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C757A72A-1F50-7FC8-7585-BC8FC835ED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3005207"/>
              </p:ext>
            </p:extLst>
          </p:nvPr>
        </p:nvGraphicFramePr>
        <p:xfrm>
          <a:off x="630936" y="1691640"/>
          <a:ext cx="7886702" cy="4354608"/>
        </p:xfrm>
        <a:graphic>
          <a:graphicData uri="http://schemas.openxmlformats.org/drawingml/2006/table">
            <a:tbl>
              <a:tblPr firstRow="1" firstCol="1" bandRow="1">
                <a:tableStyleId>{638B1855-1B75-4FBE-930C-398BA8C253C6}</a:tableStyleId>
              </a:tblPr>
              <a:tblGrid>
                <a:gridCol w="2757048">
                  <a:extLst>
                    <a:ext uri="{9D8B030D-6E8A-4147-A177-3AD203B41FA5}">
                      <a16:colId xmlns:a16="http://schemas.microsoft.com/office/drawing/2014/main" val="2771898249"/>
                    </a:ext>
                  </a:extLst>
                </a:gridCol>
                <a:gridCol w="1839402">
                  <a:extLst>
                    <a:ext uri="{9D8B030D-6E8A-4147-A177-3AD203B41FA5}">
                      <a16:colId xmlns:a16="http://schemas.microsoft.com/office/drawing/2014/main" val="1003041517"/>
                    </a:ext>
                  </a:extLst>
                </a:gridCol>
                <a:gridCol w="1729497">
                  <a:extLst>
                    <a:ext uri="{9D8B030D-6E8A-4147-A177-3AD203B41FA5}">
                      <a16:colId xmlns:a16="http://schemas.microsoft.com/office/drawing/2014/main" val="976575851"/>
                    </a:ext>
                  </a:extLst>
                </a:gridCol>
                <a:gridCol w="1560755">
                  <a:extLst>
                    <a:ext uri="{9D8B030D-6E8A-4147-A177-3AD203B41FA5}">
                      <a16:colId xmlns:a16="http://schemas.microsoft.com/office/drawing/2014/main" val="3348185492"/>
                    </a:ext>
                  </a:extLst>
                </a:gridCol>
              </a:tblGrid>
              <a:tr h="2719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500" b="1" kern="100">
                          <a:solidFill>
                            <a:srgbClr val="000000"/>
                          </a:solidFill>
                          <a:effectLst/>
                        </a:rPr>
                        <a:t>leto</a:t>
                      </a:r>
                      <a:endParaRPr lang="sl-SI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418" marR="57418" marT="797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500" b="1" kern="100">
                          <a:solidFill>
                            <a:srgbClr val="000000"/>
                          </a:solidFill>
                          <a:effectLst/>
                        </a:rPr>
                        <a:t>2022</a:t>
                      </a:r>
                      <a:endParaRPr lang="sl-SI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418" marR="57418" marT="797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500" b="1" kern="100">
                          <a:solidFill>
                            <a:srgbClr val="000000"/>
                          </a:solidFill>
                          <a:effectLst/>
                        </a:rPr>
                        <a:t>2023</a:t>
                      </a:r>
                      <a:endParaRPr lang="sl-SI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500" b="1" kern="100">
                          <a:solidFill>
                            <a:srgbClr val="000000"/>
                          </a:solidFill>
                          <a:effectLst/>
                        </a:rPr>
                        <a:t>2024</a:t>
                      </a:r>
                      <a:endParaRPr lang="sl-SI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626136366"/>
                  </a:ext>
                </a:extLst>
              </a:tr>
              <a:tr h="2719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300" b="1" kern="100">
                          <a:solidFill>
                            <a:srgbClr val="000000"/>
                          </a:solidFill>
                          <a:effectLst/>
                        </a:rPr>
                        <a:t>št. izdanih odločb </a:t>
                      </a:r>
                      <a:endParaRPr lang="sl-SI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418" marR="57418" marT="797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500" kern="100">
                          <a:solidFill>
                            <a:srgbClr val="000000"/>
                          </a:solidFill>
                          <a:effectLst/>
                        </a:rPr>
                        <a:t>890.170</a:t>
                      </a:r>
                      <a:endParaRPr lang="sl-SI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418" marR="57418" marT="797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500" kern="100">
                          <a:solidFill>
                            <a:srgbClr val="000000"/>
                          </a:solidFill>
                          <a:effectLst/>
                        </a:rPr>
                        <a:t>896.467</a:t>
                      </a:r>
                      <a:endParaRPr lang="sl-SI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500" kern="100">
                          <a:solidFill>
                            <a:srgbClr val="000000"/>
                          </a:solidFill>
                          <a:effectLst/>
                        </a:rPr>
                        <a:t>913.936</a:t>
                      </a:r>
                      <a:endParaRPr lang="sl-SI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37916912"/>
                  </a:ext>
                </a:extLst>
              </a:tr>
              <a:tr h="2719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300" b="1" kern="100">
                          <a:effectLst/>
                        </a:rPr>
                        <a:t>št. vloženih pritožb</a:t>
                      </a:r>
                      <a:endParaRPr lang="sl-SI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418" marR="57418" marT="797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500" kern="100">
                          <a:effectLst/>
                        </a:rPr>
                        <a:t>8.326</a:t>
                      </a:r>
                      <a:endParaRPr lang="sl-SI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418" marR="57418" marT="797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500" kern="100">
                          <a:effectLst/>
                        </a:rPr>
                        <a:t>7.841</a:t>
                      </a:r>
                      <a:endParaRPr lang="sl-SI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500" kern="100">
                          <a:effectLst/>
                        </a:rPr>
                        <a:t>8.006</a:t>
                      </a:r>
                      <a:endParaRPr lang="sl-SI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663961021"/>
                  </a:ext>
                </a:extLst>
              </a:tr>
              <a:tr h="4112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200" b="1" kern="100">
                          <a:solidFill>
                            <a:srgbClr val="000000"/>
                          </a:solidFill>
                          <a:effectLst/>
                        </a:rPr>
                        <a:t>odstotek vloženih pritožb glede na izdane odločbe</a:t>
                      </a:r>
                      <a:endParaRPr lang="sl-SI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418" marR="57418" marT="797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500" b="1" kern="100">
                          <a:solidFill>
                            <a:srgbClr val="000000"/>
                          </a:solidFill>
                          <a:effectLst/>
                        </a:rPr>
                        <a:t>0,94 %</a:t>
                      </a:r>
                      <a:endParaRPr lang="sl-SI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418" marR="57418" marT="797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500" b="1" kern="100">
                          <a:solidFill>
                            <a:srgbClr val="000000"/>
                          </a:solidFill>
                          <a:effectLst/>
                        </a:rPr>
                        <a:t>0,87 %</a:t>
                      </a:r>
                      <a:endParaRPr lang="sl-SI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500" b="1" kern="100">
                          <a:solidFill>
                            <a:srgbClr val="000000"/>
                          </a:solidFill>
                          <a:effectLst/>
                        </a:rPr>
                        <a:t>0,88 %</a:t>
                      </a:r>
                      <a:endParaRPr lang="sl-SI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755167727"/>
                  </a:ext>
                </a:extLst>
              </a:tr>
              <a:tr h="2719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200" b="1" kern="100">
                          <a:effectLst/>
                        </a:rPr>
                        <a:t>št. rešenih pritožb na 1. stopnji</a:t>
                      </a:r>
                      <a:endParaRPr lang="sl-SI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418" marR="57418" marT="797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500" kern="100">
                          <a:effectLst/>
                        </a:rPr>
                        <a:t>7.483</a:t>
                      </a:r>
                      <a:endParaRPr lang="sl-SI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418" marR="57418" marT="797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500" kern="100">
                          <a:effectLst/>
                        </a:rPr>
                        <a:t>6.888</a:t>
                      </a:r>
                      <a:endParaRPr lang="sl-SI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500" kern="100">
                          <a:effectLst/>
                        </a:rPr>
                        <a:t>7.024</a:t>
                      </a:r>
                      <a:endParaRPr lang="sl-SI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001155380"/>
                  </a:ext>
                </a:extLst>
              </a:tr>
              <a:tr h="2719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200" b="1" kern="100">
                          <a:solidFill>
                            <a:srgbClr val="000000"/>
                          </a:solidFill>
                          <a:effectLst/>
                        </a:rPr>
                        <a:t>odstotek rešenih pritožb na 1. stopnji</a:t>
                      </a:r>
                      <a:endParaRPr lang="sl-SI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418" marR="57418" marT="797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500" b="1" kern="100">
                          <a:solidFill>
                            <a:srgbClr val="000000"/>
                          </a:solidFill>
                          <a:effectLst/>
                        </a:rPr>
                        <a:t>~ 90 %</a:t>
                      </a:r>
                      <a:endParaRPr lang="sl-SI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418" marR="57418" marT="797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500" b="1" kern="100">
                          <a:solidFill>
                            <a:srgbClr val="000000"/>
                          </a:solidFill>
                          <a:effectLst/>
                        </a:rPr>
                        <a:t>~ 88 %</a:t>
                      </a:r>
                      <a:endParaRPr lang="sl-SI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500" b="1" kern="100">
                          <a:solidFill>
                            <a:srgbClr val="000000"/>
                          </a:solidFill>
                          <a:effectLst/>
                        </a:rPr>
                        <a:t>~ 88 %</a:t>
                      </a:r>
                      <a:endParaRPr lang="sl-SI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578986156"/>
                  </a:ext>
                </a:extLst>
              </a:tr>
              <a:tr h="2719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200" b="1" kern="100">
                          <a:effectLst/>
                        </a:rPr>
                        <a:t>št. pritožb odstopljenih na 2. stopnjo</a:t>
                      </a:r>
                      <a:endParaRPr lang="sl-SI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418" marR="57418" marT="797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500" kern="100">
                          <a:effectLst/>
                        </a:rPr>
                        <a:t>899</a:t>
                      </a:r>
                      <a:endParaRPr lang="sl-SI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418" marR="57418" marT="797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500" kern="100">
                          <a:effectLst/>
                        </a:rPr>
                        <a:t>752</a:t>
                      </a:r>
                      <a:endParaRPr lang="sl-SI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500" kern="100">
                          <a:effectLst/>
                        </a:rPr>
                        <a:t>787</a:t>
                      </a:r>
                      <a:endParaRPr lang="sl-SI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732485706"/>
                  </a:ext>
                </a:extLst>
              </a:tr>
              <a:tr h="4112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200" b="1" kern="100" dirty="0">
                          <a:solidFill>
                            <a:srgbClr val="000000"/>
                          </a:solidFill>
                          <a:effectLst/>
                        </a:rPr>
                        <a:t>odstotek pritožb odstopljenih na 2. stopnjo</a:t>
                      </a:r>
                      <a:endParaRPr lang="sl-SI" sz="15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418" marR="57418" marT="797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500" kern="100">
                          <a:solidFill>
                            <a:srgbClr val="000000"/>
                          </a:solidFill>
                          <a:effectLst/>
                        </a:rPr>
                        <a:t>~ 10 %</a:t>
                      </a:r>
                      <a:endParaRPr lang="sl-SI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418" marR="57418" marT="797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500" kern="100">
                          <a:solidFill>
                            <a:srgbClr val="000000"/>
                          </a:solidFill>
                          <a:effectLst/>
                        </a:rPr>
                        <a:t>~ 12 %</a:t>
                      </a:r>
                      <a:endParaRPr lang="sl-SI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500" kern="100">
                          <a:solidFill>
                            <a:srgbClr val="000000"/>
                          </a:solidFill>
                          <a:effectLst/>
                        </a:rPr>
                        <a:t>~ 12 %</a:t>
                      </a:r>
                      <a:endParaRPr lang="sl-SI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726098857"/>
                  </a:ext>
                </a:extLst>
              </a:tr>
              <a:tr h="2719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300" b="1" kern="100">
                          <a:effectLst/>
                        </a:rPr>
                        <a:t>št. prejetih od 2. stopnje</a:t>
                      </a:r>
                      <a:endParaRPr lang="sl-SI" sz="13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418" marR="57418" marT="797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500" kern="100">
                          <a:effectLst/>
                        </a:rPr>
                        <a:t>870</a:t>
                      </a:r>
                      <a:endParaRPr lang="sl-SI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418" marR="57418" marT="797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500" kern="100">
                          <a:effectLst/>
                        </a:rPr>
                        <a:t>826</a:t>
                      </a:r>
                      <a:endParaRPr lang="sl-SI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500" kern="100">
                          <a:effectLst/>
                        </a:rPr>
                        <a:t>732</a:t>
                      </a:r>
                      <a:endParaRPr lang="sl-SI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611231334"/>
                  </a:ext>
                </a:extLst>
              </a:tr>
              <a:tr h="4644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300" b="1" kern="100">
                          <a:solidFill>
                            <a:schemeClr val="bg1"/>
                          </a:solidFill>
                          <a:effectLst/>
                        </a:rPr>
                        <a:t>št. ugodenih pritožb na 2. stopnji</a:t>
                      </a:r>
                      <a:endParaRPr lang="sl-SI" sz="1300" kern="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418" marR="57418" marT="797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500" kern="100">
                          <a:solidFill>
                            <a:schemeClr val="bg1"/>
                          </a:solidFill>
                          <a:effectLst/>
                        </a:rPr>
                        <a:t>201</a:t>
                      </a:r>
                      <a:endParaRPr lang="sl-SI" sz="1500" kern="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418" marR="57418" marT="797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500" kern="100">
                          <a:solidFill>
                            <a:schemeClr val="bg1"/>
                          </a:solidFill>
                          <a:effectLst/>
                        </a:rPr>
                        <a:t>236</a:t>
                      </a:r>
                      <a:endParaRPr lang="sl-SI" sz="1500" kern="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500" kern="100" dirty="0">
                          <a:solidFill>
                            <a:schemeClr val="bg1"/>
                          </a:solidFill>
                          <a:effectLst/>
                        </a:rPr>
                        <a:t>213</a:t>
                      </a:r>
                      <a:endParaRPr lang="sl-SI" sz="1500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721450601"/>
                  </a:ext>
                </a:extLst>
              </a:tr>
              <a:tr h="4644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300" b="1" kern="10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odstotek ugodenih pritožb na 2. stopnji</a:t>
                      </a:r>
                      <a:endParaRPr lang="sl-SI" sz="1300" kern="10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418" marR="57418" marT="797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500" kern="10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23 % </a:t>
                      </a:r>
                      <a:r>
                        <a:rPr lang="sl-SI" sz="1500" b="1" kern="10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(~ 2,4 %)</a:t>
                      </a:r>
                      <a:endParaRPr lang="sl-SI" sz="1500" kern="10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418" marR="57418" marT="797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500" kern="10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31 % </a:t>
                      </a:r>
                      <a:r>
                        <a:rPr lang="sl-SI" sz="1500" b="1" kern="10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(~ 3 %)</a:t>
                      </a:r>
                      <a:endParaRPr lang="sl-SI" sz="1500" kern="10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500" kern="10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29 % </a:t>
                      </a:r>
                      <a:r>
                        <a:rPr lang="sl-SI" sz="1500" b="1" kern="10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(~ 2,7 %)</a:t>
                      </a:r>
                      <a:endParaRPr lang="sl-SI" sz="1500" kern="10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34192965"/>
                  </a:ext>
                </a:extLst>
              </a:tr>
              <a:tr h="4644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300" b="1" kern="1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skupni odstotek ugodenih pritožb</a:t>
                      </a:r>
                      <a:endParaRPr lang="sl-SI" sz="1300" kern="1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418" marR="57418" marT="797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500" b="1" kern="10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~ 92,4 %</a:t>
                      </a:r>
                      <a:endParaRPr lang="sl-SI" sz="1500" kern="10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418" marR="57418" marT="797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500" b="1" kern="10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~ 91 %</a:t>
                      </a:r>
                      <a:endParaRPr lang="sl-SI" sz="1500" kern="10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l-SI" sz="1500" b="1" kern="1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</a:rPr>
                        <a:t>~ 90,7 %</a:t>
                      </a:r>
                      <a:endParaRPr lang="sl-SI" sz="1500" kern="1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9631156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8335697"/>
      </p:ext>
    </p:extLst>
  </p:cSld>
  <p:clrMapOvr>
    <a:masterClrMapping/>
  </p:clrMapOvr>
</p:sld>
</file>

<file path=ppt/theme/theme1.xml><?xml version="1.0" encoding="utf-8"?>
<a:theme xmlns:a="http://schemas.openxmlformats.org/drawingml/2006/main" name="Tema1">
  <a:themeElements>
    <a:clrScheme name="Po meri 3">
      <a:dk1>
        <a:srgbClr val="2E685E"/>
      </a:dk1>
      <a:lt1>
        <a:srgbClr val="FFFFFF"/>
      </a:lt1>
      <a:dk2>
        <a:srgbClr val="29516D"/>
      </a:dk2>
      <a:lt2>
        <a:srgbClr val="6A9E99"/>
      </a:lt2>
      <a:accent1>
        <a:srgbClr val="932503"/>
      </a:accent1>
      <a:accent2>
        <a:srgbClr val="97650B"/>
      </a:accent2>
      <a:accent3>
        <a:srgbClr val="3B779F"/>
      </a:accent3>
      <a:accent4>
        <a:srgbClr val="AA7339"/>
      </a:accent4>
      <a:accent5>
        <a:srgbClr val="C25E4A"/>
      </a:accent5>
      <a:accent6>
        <a:srgbClr val="319387"/>
      </a:accent6>
      <a:hlink>
        <a:srgbClr val="00A3D6"/>
      </a:hlink>
      <a:folHlink>
        <a:srgbClr val="694F0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ova tema">
  <a:themeElements>
    <a:clrScheme name="Pisarna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isarna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20663</TotalTime>
  <Words>992</Words>
  <Application>Microsoft Office PowerPoint</Application>
  <PresentationFormat>Diaprojekcija na zaslonu (4:3)</PresentationFormat>
  <Paragraphs>232</Paragraphs>
  <Slides>16</Slides>
  <Notes>16</Notes>
  <HiddenSlides>0</HiddenSlides>
  <MMClips>0</MMClips>
  <ScaleCrop>false</ScaleCrop>
  <HeadingPairs>
    <vt:vector size="6" baseType="variant">
      <vt:variant>
        <vt:lpstr>Uporabljene pisave</vt:lpstr>
      </vt:variant>
      <vt:variant>
        <vt:i4>3</vt:i4>
      </vt:variant>
      <vt:variant>
        <vt:lpstr>Tema</vt:lpstr>
      </vt:variant>
      <vt:variant>
        <vt:i4>1</vt:i4>
      </vt:variant>
      <vt:variant>
        <vt:lpstr>Naslovi diapozitivov</vt:lpstr>
      </vt:variant>
      <vt:variant>
        <vt:i4>16</vt:i4>
      </vt:variant>
    </vt:vector>
  </HeadingPairs>
  <TitlesOfParts>
    <vt:vector size="20" baseType="lpstr">
      <vt:lpstr>Arial</vt:lpstr>
      <vt:lpstr>Calibri</vt:lpstr>
      <vt:lpstr>Noto Sans Symbols</vt:lpstr>
      <vt:lpstr>Tema1</vt:lpstr>
      <vt:lpstr>PowerPointova predstavitev</vt:lpstr>
      <vt:lpstr>PowerPointova predstavitev</vt:lpstr>
      <vt:lpstr>PowerPointova predstavitev</vt:lpstr>
      <vt:lpstr>Kako še izboljšati podatkovno bazo?</vt:lpstr>
      <vt:lpstr>PowerPointova predstavitev</vt:lpstr>
      <vt:lpstr>Aktivnosti davčnega organa od prejema podatkovne baze do izdaje odmernih odločb</vt:lpstr>
      <vt:lpstr> </vt:lpstr>
      <vt:lpstr> Razlogi za zavrnitev podatkovne baze</vt:lpstr>
      <vt:lpstr>Pritožbe zoper odločbe o odmeri NUSZ 2022-2024 </vt:lpstr>
      <vt:lpstr>Sodna praksa (1.) </vt:lpstr>
      <vt:lpstr>Sodna praksa (2.) </vt:lpstr>
      <vt:lpstr> Sodna praksa (3.) </vt:lpstr>
      <vt:lpstr>Sodna praksa (4.) </vt:lpstr>
      <vt:lpstr>Sodna praksa (5.) </vt:lpstr>
      <vt:lpstr> Sodna praksa (6.) </vt:lpstr>
      <vt:lpstr>PowerPointova predstavitev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PowerPointova predstavitev</dc:title>
  <dc:creator>Sonja Urankar</dc:creator>
  <cp:lastModifiedBy>Sonja Urankar</cp:lastModifiedBy>
  <cp:revision>177</cp:revision>
  <cp:lastPrinted>2025-05-16T14:29:19Z</cp:lastPrinted>
  <dcterms:modified xsi:type="dcterms:W3CDTF">2025-05-19T07:48:38Z</dcterms:modified>
</cp:coreProperties>
</file>